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bin" ContentType="application/vnd.openxmlformats-officedocument.oleObject"/>
  <Default Extension="wmf" ContentType="image/x-w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  <p:sldMasterId id="2147483763" r:id="rId2"/>
  </p:sldMasterIdLst>
  <p:notesMasterIdLst>
    <p:notesMasterId r:id="rId32"/>
  </p:notesMasterIdLst>
  <p:sldIdLst>
    <p:sldId id="257" r:id="rId3"/>
    <p:sldId id="259" r:id="rId4"/>
    <p:sldId id="262" r:id="rId5"/>
    <p:sldId id="260" r:id="rId6"/>
    <p:sldId id="278" r:id="rId7"/>
    <p:sldId id="263" r:id="rId8"/>
    <p:sldId id="266" r:id="rId9"/>
    <p:sldId id="265" r:id="rId10"/>
    <p:sldId id="264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9" r:id="rId21"/>
    <p:sldId id="276" r:id="rId22"/>
    <p:sldId id="280" r:id="rId23"/>
    <p:sldId id="289" r:id="rId24"/>
    <p:sldId id="282" r:id="rId25"/>
    <p:sldId id="283" r:id="rId26"/>
    <p:sldId id="284" r:id="rId27"/>
    <p:sldId id="285" r:id="rId28"/>
    <p:sldId id="286" r:id="rId29"/>
    <p:sldId id="287" r:id="rId30"/>
    <p:sldId id="288" r:id="rId31"/>
  </p:sldIdLst>
  <p:sldSz cx="12192000" cy="68580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71E77"/>
    <a:srgbClr val="1A2286"/>
    <a:srgbClr val="1B238D"/>
    <a:srgbClr val="1F28A1"/>
    <a:srgbClr val="000066"/>
    <a:srgbClr val="FFFF00"/>
    <a:srgbClr val="FF0066"/>
    <a:srgbClr val="33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903"/>
    <p:restoredTop sz="90635" autoAdjust="0"/>
  </p:normalViewPr>
  <p:slideViewPr>
    <p:cSldViewPr snapToGrid="0">
      <p:cViewPr>
        <p:scale>
          <a:sx n="100" d="100"/>
          <a:sy n="100" d="100"/>
        </p:scale>
        <p:origin x="144" y="-128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208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notesMaster" Target="notesMasters/notesMaster1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presProps" Target="presProps.xml"/><Relationship Id="rId34" Type="http://schemas.openxmlformats.org/officeDocument/2006/relationships/viewProps" Target="viewProps.xml"/><Relationship Id="rId35" Type="http://schemas.openxmlformats.org/officeDocument/2006/relationships/theme" Target="theme/theme1.xml"/><Relationship Id="rId36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704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36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8704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8704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704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FA4BE742-F341-9148-A94E-C374EDF9839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428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Equation</a:t>
            </a:r>
            <a:r>
              <a:rPr lang="en-US" baseline="0" dirty="0" smtClean="0"/>
              <a:t> is in form of straight line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A4BE742-F341-9148-A94E-C374EDF98398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5768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Yhat</a:t>
            </a:r>
            <a:r>
              <a:rPr lang="en-US" dirty="0" smtClean="0"/>
              <a:t> = a + </a:t>
            </a:r>
            <a:r>
              <a:rPr lang="en-US" dirty="0" err="1" smtClean="0"/>
              <a:t>bX</a:t>
            </a:r>
            <a:r>
              <a:rPr lang="en-US" dirty="0" smtClean="0"/>
              <a:t> + e (e</a:t>
            </a:r>
            <a:r>
              <a:rPr lang="en-US" baseline="0" dirty="0" smtClean="0"/>
              <a:t>, epsilon is error… everything else that can possibly explain value of Y)</a:t>
            </a:r>
          </a:p>
          <a:p>
            <a:r>
              <a:rPr lang="en-US" baseline="0" dirty="0" smtClean="0"/>
              <a:t>Plug in values (slope)</a:t>
            </a:r>
          </a:p>
          <a:p>
            <a:endParaRPr lang="en-US" baseline="0" dirty="0" smtClean="0"/>
          </a:p>
          <a:p>
            <a:r>
              <a:rPr lang="en-US" baseline="0" dirty="0" smtClean="0"/>
              <a:t>B1 refers to increase or decrease in Y expected for every 1-unit change in 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A4BE742-F341-9148-A94E-C374EDF98398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90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SSM = SP^2</a:t>
            </a:r>
          </a:p>
          <a:p>
            <a:r>
              <a:rPr lang="en-US" dirty="0" smtClean="0"/>
              <a:t>SST</a:t>
            </a:r>
            <a:r>
              <a:rPr lang="en-US" baseline="0" dirty="0" smtClean="0"/>
              <a:t> = </a:t>
            </a:r>
            <a:r>
              <a:rPr lang="en-US" baseline="0" dirty="0" err="1" smtClean="0"/>
              <a:t>SSx</a:t>
            </a:r>
            <a:r>
              <a:rPr lang="en-US" baseline="0" dirty="0" smtClean="0"/>
              <a:t>*</a:t>
            </a:r>
            <a:r>
              <a:rPr lang="en-US" baseline="0" dirty="0" err="1" smtClean="0"/>
              <a:t>SSy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A4BE742-F341-9148-A94E-C374EDF98398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881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MSm</a:t>
            </a:r>
            <a:r>
              <a:rPr lang="en-US" dirty="0" smtClean="0"/>
              <a:t> = </a:t>
            </a:r>
            <a:r>
              <a:rPr lang="en-US" dirty="0" err="1" smtClean="0"/>
              <a:t>SSm</a:t>
            </a:r>
            <a:r>
              <a:rPr lang="en-US" dirty="0" smtClean="0"/>
              <a:t> (SS</a:t>
            </a:r>
            <a:r>
              <a:rPr lang="en-US" baseline="0" dirty="0" smtClean="0"/>
              <a:t> regression model)/ </a:t>
            </a:r>
            <a:r>
              <a:rPr lang="en-US" baseline="0" dirty="0" err="1" smtClean="0"/>
              <a:t>df</a:t>
            </a:r>
            <a:endParaRPr lang="en-US" baseline="0" dirty="0" smtClean="0"/>
          </a:p>
          <a:p>
            <a:r>
              <a:rPr lang="en-US" baseline="0" dirty="0" err="1" smtClean="0"/>
              <a:t>MSr</a:t>
            </a:r>
            <a:r>
              <a:rPr lang="en-US" baseline="0" dirty="0" smtClean="0"/>
              <a:t> = </a:t>
            </a:r>
            <a:r>
              <a:rPr lang="en-US" baseline="0" dirty="0" err="1" smtClean="0"/>
              <a:t>SSr</a:t>
            </a:r>
            <a:r>
              <a:rPr lang="en-US" baseline="0" dirty="0" smtClean="0"/>
              <a:t> (SS error/residual) / </a:t>
            </a:r>
            <a:r>
              <a:rPr lang="en-US" baseline="0" dirty="0" err="1" smtClean="0"/>
              <a:t>df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GB" sz="1200" dirty="0" smtClean="0"/>
              <a:t>It tells us whether using the regression model is significantly better at predicting values of the outcome than using the mean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A4BE742-F341-9148-A94E-C374EDF98398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5023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== SP^2 / </a:t>
            </a:r>
            <a:r>
              <a:rPr lang="en-US" dirty="0" err="1" smtClean="0"/>
              <a:t>SSx</a:t>
            </a:r>
            <a:r>
              <a:rPr lang="en-US" dirty="0" smtClean="0"/>
              <a:t>*</a:t>
            </a:r>
            <a:r>
              <a:rPr lang="en-US" dirty="0" err="1" smtClean="0"/>
              <a:t>SSy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A4BE742-F341-9148-A94E-C374EDF98398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8110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90133" y="2130426"/>
            <a:ext cx="9787467" cy="1470025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67467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GB" smtClean="0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39380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9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dissolv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81284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75234" y="274639"/>
            <a:ext cx="2307167" cy="5851525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351617" y="274639"/>
            <a:ext cx="6720416" cy="5851525"/>
          </a:xfr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350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2351618" y="274639"/>
            <a:ext cx="9230783" cy="5851525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41074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preserve="1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274638"/>
            <a:ext cx="10278533" cy="1143000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303868" y="1600200"/>
            <a:ext cx="10278533" cy="2185988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03868" y="3938589"/>
            <a:ext cx="10278533" cy="2187575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679327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51618" y="274638"/>
            <a:ext cx="9230783" cy="1143000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2351618" y="1600201"/>
            <a:ext cx="4512733" cy="4525963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067552" y="1600201"/>
            <a:ext cx="4514849" cy="4525963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381751"/>
            <a:ext cx="2844800" cy="3397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Slide </a:t>
            </a:r>
            <a:fld id="{BDF85106-AC1E-B04B-98E8-4099A3202C1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5292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/>
          <p:nvPr/>
        </p:nvSpPr>
        <p:spPr bwMode="white">
          <a:xfrm>
            <a:off x="0" y="5970588"/>
            <a:ext cx="12192000" cy="887412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350" dirty="0"/>
          </a:p>
        </p:txBody>
      </p:sp>
      <p:sp>
        <p:nvSpPr>
          <p:cNvPr id="5" name="Rectangle 9"/>
          <p:cNvSpPr/>
          <p:nvPr/>
        </p:nvSpPr>
        <p:spPr>
          <a:xfrm>
            <a:off x="-12700" y="6053141"/>
            <a:ext cx="2999317" cy="7127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350" dirty="0">
              <a:latin typeface="Myriad Pro"/>
              <a:cs typeface="Myriad Pro"/>
            </a:endParaRPr>
          </a:p>
        </p:txBody>
      </p:sp>
      <p:sp>
        <p:nvSpPr>
          <p:cNvPr id="6" name="Rectangle 10"/>
          <p:cNvSpPr/>
          <p:nvPr/>
        </p:nvSpPr>
        <p:spPr>
          <a:xfrm>
            <a:off x="3145369" y="6043616"/>
            <a:ext cx="9046633" cy="714375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350" dirty="0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3149600" y="4038600"/>
            <a:ext cx="8636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3149600" y="6050037"/>
            <a:ext cx="89408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1950">
                <a:solidFill>
                  <a:srgbClr val="FFFFFF"/>
                </a:solidFill>
              </a:defRPr>
            </a:lvl1pPr>
            <a:lvl2pPr marL="342900" indent="0" algn="ctr">
              <a:buNone/>
            </a:lvl2pPr>
            <a:lvl3pPr marL="685800" indent="0" algn="ctr">
              <a:buNone/>
            </a:lvl3pPr>
            <a:lvl4pPr marL="1028700" indent="0" algn="ctr">
              <a:buNone/>
            </a:lvl4pPr>
            <a:lvl5pPr marL="1371600" indent="0" algn="ctr">
              <a:buNone/>
            </a:lvl5pPr>
            <a:lvl6pPr marL="1714500" indent="0" algn="ctr">
              <a:buNone/>
            </a:lvl6pPr>
            <a:lvl7pPr marL="2057400" indent="0" algn="ctr">
              <a:buNone/>
            </a:lvl7pPr>
            <a:lvl8pPr marL="2400300" indent="0" algn="ctr">
              <a:buNone/>
            </a:lvl8pPr>
            <a:lvl9pPr marL="2743200" indent="0" algn="ctr">
              <a:buNone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27"/>
          <p:cNvSpPr>
            <a:spLocks noGrp="1"/>
          </p:cNvSpPr>
          <p:nvPr>
            <p:ph type="dt" sz="half" idx="10"/>
          </p:nvPr>
        </p:nvSpPr>
        <p:spPr>
          <a:xfrm>
            <a:off x="101600" y="6069013"/>
            <a:ext cx="2743200" cy="685800"/>
          </a:xfrm>
        </p:spPr>
        <p:txBody>
          <a:bodyPr>
            <a:noAutofit/>
          </a:bodyPr>
          <a:lstStyle>
            <a:lvl1pPr algn="ctr">
              <a:defRPr sz="1500" smtClean="0">
                <a:solidFill>
                  <a:srgbClr val="FFFFFF"/>
                </a:solidFill>
              </a:defRPr>
            </a:lvl1pPr>
          </a:lstStyle>
          <a:p>
            <a:fld id="{1140557D-618A-764C-9FA6-0C58AE0E777D}" type="datetimeFigureOut">
              <a:rPr lang="en-US" smtClean="0"/>
              <a:t>10/25/17</a:t>
            </a:fld>
            <a:endParaRPr lang="en-US"/>
          </a:p>
        </p:txBody>
      </p:sp>
      <p:sp>
        <p:nvSpPr>
          <p:cNvPr id="10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781300" y="236541"/>
            <a:ext cx="78232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build="p"/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6864" y="228600"/>
            <a:ext cx="10871200" cy="990600"/>
          </a:xfrm>
        </p:spPr>
        <p:txBody>
          <a:bodyPr/>
          <a:lstStyle>
            <a:lvl1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816864" y="1600200"/>
            <a:ext cx="10871200" cy="4495800"/>
          </a:xfrm>
        </p:spPr>
        <p:txBody>
          <a:bodyPr/>
          <a:lstStyle>
            <a:lvl1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1pPr>
            <a:lvl2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2pPr>
            <a:lvl3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3pPr>
            <a:lvl4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4pPr>
            <a:lvl5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140557D-618A-764C-9FA6-0C58AE0E777D}" type="datetimeFigureOut">
              <a:rPr lang="en-US" smtClean="0"/>
              <a:t>10/25/17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build="p"/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/>
          <p:nvPr/>
        </p:nvSpPr>
        <p:spPr bwMode="white">
          <a:xfrm>
            <a:off x="0" y="1524000"/>
            <a:ext cx="12192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350" dirty="0"/>
          </a:p>
        </p:txBody>
      </p:sp>
      <p:sp>
        <p:nvSpPr>
          <p:cNvPr id="5" name="Rectangle 7"/>
          <p:cNvSpPr/>
          <p:nvPr/>
        </p:nvSpPr>
        <p:spPr>
          <a:xfrm>
            <a:off x="0" y="1600200"/>
            <a:ext cx="17272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350" dirty="0"/>
          </a:p>
        </p:txBody>
      </p:sp>
      <p:sp>
        <p:nvSpPr>
          <p:cNvPr id="6" name="Rectangle 8"/>
          <p:cNvSpPr/>
          <p:nvPr/>
        </p:nvSpPr>
        <p:spPr>
          <a:xfrm>
            <a:off x="1828800" y="1600200"/>
            <a:ext cx="103632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35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28802" y="2743200"/>
            <a:ext cx="9497484" cy="1673225"/>
          </a:xfrm>
        </p:spPr>
        <p:txBody>
          <a:bodyPr/>
          <a:lstStyle>
            <a:lvl1pPr marL="0" indent="0">
              <a:buNone/>
              <a:defRPr sz="2100">
                <a:solidFill>
                  <a:schemeClr val="tx2"/>
                </a:solidFill>
              </a:defRPr>
            </a:lvl1pPr>
            <a:lvl2pPr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1600200"/>
            <a:ext cx="10160000" cy="990600"/>
          </a:xfrm>
        </p:spPr>
        <p:txBody>
          <a:bodyPr/>
          <a:lstStyle>
            <a:lvl1pPr algn="l">
              <a:buNone/>
              <a:defRPr sz="3300" b="0" cap="none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140557D-618A-764C-9FA6-0C58AE0E777D}" type="datetimeFigureOut">
              <a:rPr lang="en-US" smtClean="0"/>
              <a:t>10/25/17</a:t>
            </a:fld>
            <a:endParaRPr lang="en-US"/>
          </a:p>
        </p:txBody>
      </p:sp>
      <p:sp>
        <p:nvSpPr>
          <p:cNvPr id="9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812800" y="1589567"/>
            <a:ext cx="5181600" cy="4572000"/>
          </a:xfrm>
        </p:spPr>
        <p:txBody>
          <a:bodyPr/>
          <a:lstStyle>
            <a:lvl1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1pPr>
            <a:lvl2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2pPr>
            <a:lvl3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3pPr>
            <a:lvl4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4pPr>
            <a:lvl5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459868" y="1589567"/>
            <a:ext cx="5181600" cy="4572000"/>
          </a:xfrm>
        </p:spPr>
        <p:txBody>
          <a:bodyPr/>
          <a:lstStyle>
            <a:lvl1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1pPr>
            <a:lvl2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2pPr>
            <a:lvl3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3pPr>
            <a:lvl4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4pPr>
            <a:lvl5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7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1140557D-618A-764C-9FA6-0C58AE0E777D}" type="datetimeFigureOut">
              <a:rPr lang="en-US" smtClean="0"/>
              <a:t>10/25/17</a:t>
            </a:fld>
            <a:endParaRPr lang="en-US"/>
          </a:p>
        </p:txBody>
      </p:sp>
      <p:sp>
        <p:nvSpPr>
          <p:cNvPr id="7" name="Footer Placeholder 11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1200" y="273050"/>
            <a:ext cx="10871200" cy="8699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812800" y="2438400"/>
            <a:ext cx="5181600" cy="3581400"/>
          </a:xfrm>
        </p:spPr>
        <p:txBody>
          <a:bodyPr/>
          <a:lstStyle>
            <a:lvl1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1pPr>
            <a:lvl2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2pPr>
            <a:lvl3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3pPr>
            <a:lvl4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4pPr>
            <a:lvl5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6400800" y="2438400"/>
            <a:ext cx="5181600" cy="3581400"/>
          </a:xfrm>
        </p:spPr>
        <p:txBody>
          <a:bodyPr/>
          <a:lstStyle>
            <a:lvl1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1pPr>
            <a:lvl2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2pPr>
            <a:lvl3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3pPr>
            <a:lvl4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4pPr>
            <a:lvl5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"/>
          </p:nvPr>
        </p:nvSpPr>
        <p:spPr>
          <a:xfrm>
            <a:off x="812800" y="1752600"/>
            <a:ext cx="51816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1500" b="0" i="0">
                <a:solidFill>
                  <a:srgbClr val="FFFFFF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3"/>
          </p:nvPr>
        </p:nvSpPr>
        <p:spPr>
          <a:xfrm>
            <a:off x="6400800" y="1752600"/>
            <a:ext cx="51816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1500" b="0" i="0">
                <a:solidFill>
                  <a:srgbClr val="FFFFFF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9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1140557D-618A-764C-9FA6-0C58AE0E777D}" type="datetimeFigureOut">
              <a:rPr lang="en-US" smtClean="0"/>
              <a:t>10/25/17</a:t>
            </a:fld>
            <a:endParaRPr lang="en-US"/>
          </a:p>
        </p:txBody>
      </p:sp>
      <p:sp>
        <p:nvSpPr>
          <p:cNvPr id="9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GB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accent2">
                    <a:lumMod val="75000"/>
                  </a:schemeClr>
                </a:solidFill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59451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9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dissolv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9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dissolv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9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dissolv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9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dissolv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9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dissolv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140557D-618A-764C-9FA6-0C58AE0E777D}" type="datetimeFigureOut">
              <a:rPr lang="en-US" smtClean="0"/>
              <a:t>10/25/17</a:t>
            </a:fld>
            <a:endParaRPr lang="en-US"/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140557D-618A-764C-9FA6-0C58AE0E777D}" type="datetimeFigureOut">
              <a:rPr lang="en-US" smtClean="0"/>
              <a:t>10/25/17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273050"/>
            <a:ext cx="10769600" cy="869950"/>
          </a:xfrm>
        </p:spPr>
        <p:txBody>
          <a:bodyPr/>
          <a:lstStyle>
            <a:lvl1pPr algn="l">
              <a:buNone/>
              <a:defRPr sz="33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812800" y="1752600"/>
            <a:ext cx="21336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750"/>
              </a:spcAft>
              <a:buNone/>
              <a:defRPr sz="1350" b="0" i="0">
                <a:latin typeface="Helvetica Neue Light" charset="0"/>
                <a:ea typeface="Helvetica Neue Light" charset="0"/>
                <a:cs typeface="Helvetica Neue Light" charset="0"/>
              </a:defRPr>
            </a:lvl1pPr>
            <a:lvl2pPr>
              <a:buNone/>
              <a:defRPr sz="900"/>
            </a:lvl2pPr>
            <a:lvl3pPr>
              <a:buNone/>
              <a:defRPr sz="750"/>
            </a:lvl3pPr>
            <a:lvl4pPr>
              <a:buNone/>
              <a:defRPr sz="675"/>
            </a:lvl4pPr>
            <a:lvl5pPr>
              <a:buNone/>
              <a:defRPr sz="675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3149600" y="1752600"/>
            <a:ext cx="8534400" cy="4419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140557D-618A-764C-9FA6-0C58AE0E777D}" type="datetimeFigureOut">
              <a:rPr lang="en-US" smtClean="0"/>
              <a:t>10/25/17</a:t>
            </a:fld>
            <a:endParaRPr lang="en-US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/>
          <p:nvPr/>
        </p:nvSpPr>
        <p:spPr bwMode="white">
          <a:xfrm>
            <a:off x="-12700" y="4572003"/>
            <a:ext cx="12192000" cy="887413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350" dirty="0"/>
          </a:p>
        </p:txBody>
      </p:sp>
      <p:sp>
        <p:nvSpPr>
          <p:cNvPr id="6" name="Rectangle 8"/>
          <p:cNvSpPr/>
          <p:nvPr/>
        </p:nvSpPr>
        <p:spPr>
          <a:xfrm>
            <a:off x="-12698" y="4664075"/>
            <a:ext cx="1951567" cy="712788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350" dirty="0"/>
          </a:p>
        </p:txBody>
      </p:sp>
      <p:sp>
        <p:nvSpPr>
          <p:cNvPr id="7" name="Rectangle 9"/>
          <p:cNvSpPr/>
          <p:nvPr/>
        </p:nvSpPr>
        <p:spPr>
          <a:xfrm>
            <a:off x="2059517" y="4654550"/>
            <a:ext cx="10132483" cy="712788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350" dirty="0"/>
          </a:p>
        </p:txBody>
      </p:sp>
      <p:sp>
        <p:nvSpPr>
          <p:cNvPr id="8" name="Rectangle 10"/>
          <p:cNvSpPr/>
          <p:nvPr/>
        </p:nvSpPr>
        <p:spPr bwMode="white">
          <a:xfrm>
            <a:off x="1930402" y="3"/>
            <a:ext cx="133351" cy="6867525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35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33600" y="5486400"/>
            <a:ext cx="9753600" cy="685800"/>
          </a:xfrm>
        </p:spPr>
        <p:txBody>
          <a:bodyPr/>
          <a:lstStyle>
            <a:lvl1pPr marL="0" indent="0">
              <a:buFontTx/>
              <a:buNone/>
              <a:defRPr sz="1275"/>
            </a:lvl1pPr>
            <a:lvl2pPr>
              <a:buFontTx/>
              <a:buNone/>
              <a:defRPr sz="900"/>
            </a:lvl2pPr>
            <a:lvl3pPr>
              <a:buFontTx/>
              <a:buNone/>
              <a:defRPr sz="750"/>
            </a:lvl3pPr>
            <a:lvl4pPr>
              <a:buFontTx/>
              <a:buNone/>
              <a:defRPr sz="675"/>
            </a:lvl4pPr>
            <a:lvl5pPr>
              <a:buFontTx/>
              <a:buNone/>
              <a:defRPr sz="675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3600" y="4648200"/>
            <a:ext cx="9753600" cy="685800"/>
          </a:xfrm>
        </p:spPr>
        <p:txBody>
          <a:bodyPr/>
          <a:lstStyle>
            <a:lvl1pPr algn="l">
              <a:buNone/>
              <a:defRPr sz="21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080768" y="0"/>
            <a:ext cx="10111232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9" name="Date Placeholder 11"/>
          <p:cNvSpPr>
            <a:spLocks noGrp="1"/>
          </p:cNvSpPr>
          <p:nvPr>
            <p:ph type="dt" sz="half" idx="10"/>
          </p:nvPr>
        </p:nvSpPr>
        <p:spPr>
          <a:xfrm>
            <a:off x="8331200" y="6248403"/>
            <a:ext cx="3556000" cy="365125"/>
          </a:xfrm>
        </p:spPr>
        <p:txBody>
          <a:bodyPr rtlCol="0"/>
          <a:lstStyle>
            <a:lvl1pPr>
              <a:defRPr/>
            </a:lvl1pPr>
          </a:lstStyle>
          <a:p>
            <a:fld id="{1140557D-618A-764C-9FA6-0C58AE0E777D}" type="datetimeFigureOut">
              <a:rPr lang="en-US" smtClean="0"/>
              <a:t>10/25/17</a:t>
            </a:fld>
            <a:endParaRPr lang="en-US"/>
          </a:p>
        </p:txBody>
      </p:sp>
      <p:sp>
        <p:nvSpPr>
          <p:cNvPr id="11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2133600" y="6248403"/>
            <a:ext cx="6096000" cy="365125"/>
          </a:xfrm>
        </p:spPr>
        <p:txBody>
          <a:bodyPr rtlCol="0"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140557D-618A-764C-9FA6-0C58AE0E777D}" type="datetimeFigureOut">
              <a:rPr lang="en-US" smtClean="0"/>
              <a:t>10/25/17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/>
          <p:nvPr/>
        </p:nvSpPr>
        <p:spPr bwMode="white">
          <a:xfrm>
            <a:off x="8128002" y="0"/>
            <a:ext cx="427567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350" dirty="0"/>
          </a:p>
        </p:txBody>
      </p:sp>
      <p:sp>
        <p:nvSpPr>
          <p:cNvPr id="5" name="Rectangle 7"/>
          <p:cNvSpPr/>
          <p:nvPr/>
        </p:nvSpPr>
        <p:spPr>
          <a:xfrm>
            <a:off x="8189384" y="609600"/>
            <a:ext cx="3048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350" dirty="0"/>
          </a:p>
        </p:txBody>
      </p:sp>
      <p:sp>
        <p:nvSpPr>
          <p:cNvPr id="6" name="Rectangle 8"/>
          <p:cNvSpPr/>
          <p:nvPr/>
        </p:nvSpPr>
        <p:spPr>
          <a:xfrm>
            <a:off x="8189384" y="0"/>
            <a:ext cx="3048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350" dirty="0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37600" y="609603"/>
            <a:ext cx="2743200" cy="551656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609600"/>
            <a:ext cx="7416800" cy="551656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8737600" y="6248403"/>
            <a:ext cx="2946400" cy="365125"/>
          </a:xfrm>
        </p:spPr>
        <p:txBody>
          <a:bodyPr/>
          <a:lstStyle>
            <a:lvl1pPr>
              <a:defRPr/>
            </a:lvl1pPr>
          </a:lstStyle>
          <a:p>
            <a:fld id="{1140557D-618A-764C-9FA6-0C58AE0E777D}" type="datetimeFigureOut">
              <a:rPr lang="en-US" smtClean="0"/>
              <a:t>10/25/17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9602" y="6248403"/>
            <a:ext cx="7431617" cy="365125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51618" y="274638"/>
            <a:ext cx="9230783" cy="1143000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2351618" y="1600201"/>
            <a:ext cx="4512733" cy="4525963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067552" y="1600201"/>
            <a:ext cx="4514849" cy="4525963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381751"/>
            <a:ext cx="2844800" cy="3397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Slide </a:t>
            </a:r>
            <a:fld id="{BDF85106-AC1E-B04B-98E8-4099A3202C1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9587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90133" y="4406901"/>
            <a:ext cx="9836151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90133" y="2906713"/>
            <a:ext cx="9836151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821121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1883" y="1600201"/>
            <a:ext cx="4929716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22535" y="1600201"/>
            <a:ext cx="4859867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633029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274638"/>
            <a:ext cx="103632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36133" y="1535113"/>
            <a:ext cx="4760384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36133" y="2174875"/>
            <a:ext cx="4760384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85467" y="1535113"/>
            <a:ext cx="50969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02400" y="2174875"/>
            <a:ext cx="50800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83305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63251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203375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0667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273051"/>
            <a:ext cx="640080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00667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843271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GB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GB" noProof="0" smtClean="0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276871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6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26.xml"/><Relationship Id="rId13" Type="http://schemas.openxmlformats.org/officeDocument/2006/relationships/theme" Target="../theme/theme2.xml"/><Relationship Id="rId1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6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524001" y="274638"/>
            <a:ext cx="10058400" cy="11430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Heading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540935" y="1600201"/>
            <a:ext cx="10041467" cy="452596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9" r:id="rId1"/>
    <p:sldLayoutId id="2147483761" r:id="rId2"/>
    <p:sldLayoutId id="2147483750" r:id="rId3"/>
    <p:sldLayoutId id="2147483751" r:id="rId4"/>
    <p:sldLayoutId id="2147483752" r:id="rId5"/>
    <p:sldLayoutId id="2147483753" r:id="rId6"/>
    <p:sldLayoutId id="2147483754" r:id="rId7"/>
    <p:sldLayoutId id="2147483755" r:id="rId8"/>
    <p:sldLayoutId id="2147483756" r:id="rId9"/>
    <p:sldLayoutId id="2147483757" r:id="rId10"/>
    <p:sldLayoutId id="2147483758" r:id="rId11"/>
    <p:sldLayoutId id="2147483759" r:id="rId12"/>
    <p:sldLayoutId id="2147483760" r:id="rId13"/>
    <p:sldLayoutId id="2147483762" r:id="rId14"/>
  </p:sldLayoutIdLst>
  <p:timing>
    <p:tnLst>
      <p:par>
        <p:cTn id="1" dur="indefinite" restart="never" nodeType="tmRoot"/>
      </p:par>
    </p:tnLst>
  </p:timing>
  <p:hf sldNum="0" hdr="0" ftr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accent1">
              <a:lumMod val="50000"/>
            </a:schemeClr>
          </a:solidFill>
          <a:latin typeface="+mj-lt"/>
          <a:ea typeface="ＭＳ Ｐゴシック" charset="-128"/>
          <a:cs typeface="ＭＳ Ｐゴシック" charset="-128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333399"/>
          </a:solidFill>
          <a:latin typeface="Trebuchet MS" pitchFamily="34" charset="0"/>
          <a:ea typeface="ＭＳ Ｐゴシック" charset="-128"/>
          <a:cs typeface="ＭＳ Ｐゴシック" charset="-128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333399"/>
          </a:solidFill>
          <a:latin typeface="Trebuchet MS" pitchFamily="34" charset="0"/>
          <a:ea typeface="ＭＳ Ｐゴシック" charset="-128"/>
          <a:cs typeface="ＭＳ Ｐゴシック" charset="-128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333399"/>
          </a:solidFill>
          <a:latin typeface="Trebuchet MS" pitchFamily="34" charset="0"/>
          <a:ea typeface="ＭＳ Ｐゴシック" charset="-128"/>
          <a:cs typeface="ＭＳ Ｐゴシック" charset="-128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333399"/>
          </a:solidFill>
          <a:latin typeface="Trebuchet MS" pitchFamily="34" charset="0"/>
          <a:ea typeface="ＭＳ Ｐゴシック" charset="-128"/>
          <a:cs typeface="ＭＳ Ｐゴシック" charset="-128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333399"/>
          </a:solidFill>
          <a:latin typeface="Trebuchet MS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333399"/>
          </a:solidFill>
          <a:latin typeface="Trebuchet MS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333399"/>
          </a:solidFill>
          <a:latin typeface="Trebuchet MS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333399"/>
          </a:solidFill>
          <a:latin typeface="Trebuchet MS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accent2">
              <a:lumMod val="75000"/>
            </a:schemeClr>
          </a:solidFill>
          <a:latin typeface="+mn-lt"/>
          <a:ea typeface="ＭＳ Ｐゴシック" charset="-128"/>
          <a:cs typeface="ＭＳ Ｐゴシック" charset="-128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accent1">
              <a:lumMod val="50000"/>
            </a:schemeClr>
          </a:solidFill>
          <a:latin typeface="+mn-lt"/>
          <a:ea typeface="ＭＳ Ｐゴシック" charset="-128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accent1">
              <a:lumMod val="50000"/>
            </a:schemeClr>
          </a:solidFill>
          <a:latin typeface="+mn-lt"/>
          <a:ea typeface="ＭＳ Ｐゴシック" charset="-128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accent1">
              <a:lumMod val="50000"/>
            </a:schemeClr>
          </a:solidFill>
          <a:latin typeface="+mn-lt"/>
          <a:ea typeface="ＭＳ Ｐゴシック" charset="-128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accent1">
              <a:lumMod val="50000"/>
            </a:schemeClr>
          </a:solidFill>
          <a:latin typeface="+mn-lt"/>
          <a:ea typeface="ＭＳ Ｐゴシック" charset="-128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333399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333399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333399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333399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21"/>
          <p:cNvSpPr>
            <a:spLocks noGrp="1"/>
          </p:cNvSpPr>
          <p:nvPr>
            <p:ph type="title"/>
          </p:nvPr>
        </p:nvSpPr>
        <p:spPr bwMode="auto">
          <a:xfrm>
            <a:off x="812800" y="228600"/>
            <a:ext cx="108712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 smtClean="0"/>
          </a:p>
        </p:txBody>
      </p:sp>
      <p:sp>
        <p:nvSpPr>
          <p:cNvPr id="1027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817033" y="1600203"/>
            <a:ext cx="108712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8128000" y="6248403"/>
            <a:ext cx="3556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050" b="0" i="0" smtClean="0">
                <a:solidFill>
                  <a:schemeClr val="tx2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fld id="{1140557D-618A-764C-9FA6-0C58AE0E777D}" type="datetimeFigureOut">
              <a:rPr lang="en-US" smtClean="0"/>
              <a:t>10/25/17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812802" y="6248403"/>
            <a:ext cx="7228417" cy="365125"/>
          </a:xfrm>
          <a:prstGeom prst="rect">
            <a:avLst/>
          </a:prstGeom>
        </p:spPr>
        <p:txBody>
          <a:bodyPr vert="horz" anchor="ctr"/>
          <a:lstStyle>
            <a:lvl1pPr algn="r" eaLnBrk="1" fontAlgn="auto" latinLnBrk="0" hangingPunct="1">
              <a:spcBef>
                <a:spcPts val="0"/>
              </a:spcBef>
              <a:spcAft>
                <a:spcPts val="0"/>
              </a:spcAft>
              <a:defRPr kumimoji="0" sz="1050" b="0" i="0">
                <a:solidFill>
                  <a:schemeClr val="tx2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endParaRPr lang="en-US"/>
          </a:p>
        </p:txBody>
      </p:sp>
      <p:sp>
        <p:nvSpPr>
          <p:cNvPr id="7" name="Rectangle 6"/>
          <p:cNvSpPr/>
          <p:nvPr/>
        </p:nvSpPr>
        <p:spPr bwMode="white">
          <a:xfrm>
            <a:off x="0" y="1235075"/>
            <a:ext cx="12192000" cy="31908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350" dirty="0"/>
          </a:p>
        </p:txBody>
      </p:sp>
      <p:sp>
        <p:nvSpPr>
          <p:cNvPr id="8" name="Rectangle 7"/>
          <p:cNvSpPr/>
          <p:nvPr/>
        </p:nvSpPr>
        <p:spPr>
          <a:xfrm>
            <a:off x="0" y="1279525"/>
            <a:ext cx="7112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350" dirty="0"/>
          </a:p>
        </p:txBody>
      </p:sp>
      <p:sp>
        <p:nvSpPr>
          <p:cNvPr id="9" name="Rectangle 8"/>
          <p:cNvSpPr/>
          <p:nvPr/>
        </p:nvSpPr>
        <p:spPr>
          <a:xfrm>
            <a:off x="787400" y="1279525"/>
            <a:ext cx="1140460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165909487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4" r:id="rId1"/>
    <p:sldLayoutId id="2147483765" r:id="rId2"/>
    <p:sldLayoutId id="2147483766" r:id="rId3"/>
    <p:sldLayoutId id="2147483767" r:id="rId4"/>
    <p:sldLayoutId id="2147483768" r:id="rId5"/>
    <p:sldLayoutId id="2147483769" r:id="rId6"/>
    <p:sldLayoutId id="2147483770" r:id="rId7"/>
    <p:sldLayoutId id="2147483771" r:id="rId8"/>
    <p:sldLayoutId id="2147483772" r:id="rId9"/>
    <p:sldLayoutId id="2147483773" r:id="rId10"/>
    <p:sldLayoutId id="2147483774" r:id="rId11"/>
    <p:sldLayoutId id="2147483775" r:id="rId12"/>
  </p:sldLayoutIdLst>
  <p:timing>
    <p:tnLst>
      <p:par>
        <p:cTn id="1" dur="indefinite" restart="never" nodeType="tmRoot"/>
      </p:par>
    </p:tnLst>
  </p:timing>
  <p:hf sldNum="0" hdr="0" ft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300" b="0" i="0" kern="1200">
          <a:solidFill>
            <a:schemeClr val="tx2"/>
          </a:solidFill>
          <a:latin typeface="Helvetica Neue Light" charset="0"/>
          <a:ea typeface="Helvetica Neue Light" charset="0"/>
          <a:cs typeface="Helvetica Neue Light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Verdana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Verdana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Verdana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Verdana" pitchFamily="34" charset="0"/>
        </a:defRPr>
      </a:lvl5pPr>
      <a:lvl6pPr marL="34290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Verdana" pitchFamily="34" charset="0"/>
        </a:defRPr>
      </a:lvl6pPr>
      <a:lvl7pPr marL="68580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Verdana" pitchFamily="34" charset="0"/>
        </a:defRPr>
      </a:lvl7pPr>
      <a:lvl8pPr marL="102870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Verdana" pitchFamily="34" charset="0"/>
        </a:defRPr>
      </a:lvl8pPr>
      <a:lvl9pPr marL="137160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Verdana" pitchFamily="34" charset="0"/>
        </a:defRPr>
      </a:lvl9pPr>
    </p:titleStyle>
    <p:bodyStyle>
      <a:lvl1pPr marL="239316" indent="-239316" algn="l" rtl="0" eaLnBrk="1" fontAlgn="base" hangingPunct="1">
        <a:spcBef>
          <a:spcPts val="525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"/>
        <a:defRPr sz="2175" b="0" i="0" kern="1200">
          <a:solidFill>
            <a:schemeClr val="tx1"/>
          </a:solidFill>
          <a:latin typeface="Helvetica Neue Light" charset="0"/>
          <a:ea typeface="Helvetica Neue Light" charset="0"/>
          <a:cs typeface="Helvetica Neue Light" charset="0"/>
        </a:defRPr>
      </a:lvl1pPr>
      <a:lvl2pPr marL="479822" indent="-204788" algn="l" rtl="0" eaLnBrk="1" fontAlgn="base" hangingPunct="1">
        <a:spcBef>
          <a:spcPts val="413"/>
        </a:spcBef>
        <a:spcAft>
          <a:spcPct val="0"/>
        </a:spcAft>
        <a:buClr>
          <a:schemeClr val="accent1"/>
        </a:buClr>
        <a:buSzPct val="70000"/>
        <a:buFont typeface="Wingdings 2" pitchFamily="18" charset="2"/>
        <a:buChar char=""/>
        <a:defRPr sz="1950" b="0" i="0" kern="1200">
          <a:solidFill>
            <a:schemeClr val="tx1"/>
          </a:solidFill>
          <a:latin typeface="Helvetica Neue Light" charset="0"/>
          <a:ea typeface="Helvetica Neue Light" charset="0"/>
          <a:cs typeface="Helvetica Neue Light" charset="0"/>
        </a:defRPr>
      </a:lvl2pPr>
      <a:lvl3pPr marL="685800" indent="-171450" algn="l" rtl="0" eaLnBrk="1" fontAlgn="base" hangingPunct="1">
        <a:spcBef>
          <a:spcPts val="375"/>
        </a:spcBef>
        <a:spcAft>
          <a:spcPct val="0"/>
        </a:spcAft>
        <a:buClr>
          <a:schemeClr val="accent2"/>
        </a:buClr>
        <a:buSzPct val="75000"/>
        <a:buFont typeface="Wingdings" pitchFamily="2" charset="2"/>
        <a:buChar char=""/>
        <a:defRPr sz="1725" b="0" i="0" kern="1200">
          <a:solidFill>
            <a:schemeClr val="tx1"/>
          </a:solidFill>
          <a:latin typeface="Helvetica Neue Light" charset="0"/>
          <a:ea typeface="Helvetica Neue Light" charset="0"/>
          <a:cs typeface="Helvetica Neue Light" charset="0"/>
        </a:defRPr>
      </a:lvl3pPr>
      <a:lvl4pPr marL="1028700" indent="-171450" algn="l" rtl="0" eaLnBrk="1" fontAlgn="base" hangingPunct="1">
        <a:spcBef>
          <a:spcPts val="300"/>
        </a:spcBef>
        <a:spcAft>
          <a:spcPct val="0"/>
        </a:spcAft>
        <a:buClr>
          <a:srgbClr val="E66C7D"/>
        </a:buClr>
        <a:buSzPct val="75000"/>
        <a:buFont typeface="Wingdings" pitchFamily="2" charset="2"/>
        <a:buChar char=""/>
        <a:defRPr sz="1500" b="0" i="0" kern="1200">
          <a:solidFill>
            <a:schemeClr val="tx1"/>
          </a:solidFill>
          <a:latin typeface="Helvetica Neue Light" charset="0"/>
          <a:ea typeface="Helvetica Neue Light" charset="0"/>
          <a:cs typeface="Helvetica Neue Light" charset="0"/>
        </a:defRPr>
      </a:lvl4pPr>
      <a:lvl5pPr marL="1371600" indent="-171450" algn="l" rtl="0" eaLnBrk="1" fontAlgn="base" hangingPunct="1">
        <a:spcBef>
          <a:spcPts val="300"/>
        </a:spcBef>
        <a:spcAft>
          <a:spcPct val="0"/>
        </a:spcAft>
        <a:buClr>
          <a:srgbClr val="6BB76D"/>
        </a:buClr>
        <a:buSzPct val="65000"/>
        <a:buFont typeface="Wingdings" pitchFamily="2" charset="2"/>
        <a:buChar char=""/>
        <a:defRPr sz="1500" b="0" i="0" kern="1200">
          <a:solidFill>
            <a:schemeClr val="tx1"/>
          </a:solidFill>
          <a:latin typeface="Helvetica Neue Light" charset="0"/>
          <a:ea typeface="Helvetica Neue Light" charset="0"/>
          <a:cs typeface="Helvetica Neue Light" charset="0"/>
        </a:defRPr>
      </a:lvl5pPr>
      <a:lvl6pPr marL="1577340" indent="-17145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35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783080" indent="-17145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35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1988820" indent="-17145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35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7145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35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4" Type="http://schemas.openxmlformats.org/officeDocument/2006/relationships/oleObject" Target="../embeddings/oleObject2.bin"/><Relationship Id="rId5" Type="http://schemas.openxmlformats.org/officeDocument/2006/relationships/image" Target="../media/image7.w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4" Type="http://schemas.openxmlformats.org/officeDocument/2006/relationships/oleObject" Target="../embeddings/oleObject3.bin"/><Relationship Id="rId5" Type="http://schemas.openxmlformats.org/officeDocument/2006/relationships/image" Target="../media/image8.w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9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10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11.w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12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13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14.emf"/><Relationship Id="rId3" Type="http://schemas.openxmlformats.org/officeDocument/2006/relationships/image" Target="../media/image15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1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1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4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4" Type="http://schemas.openxmlformats.org/officeDocument/2006/relationships/oleObject" Target="../embeddings/oleObject1.bin"/><Relationship Id="rId5" Type="http://schemas.openxmlformats.org/officeDocument/2006/relationships/image" Target="../media/image5.w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6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Linear/OLS Regression</a:t>
            </a:r>
            <a:endParaRPr lang="en-GB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Testing the Model Fit: ANOVA</a:t>
            </a:r>
            <a:endParaRPr lang="en-US" dirty="0"/>
          </a:p>
        </p:txBody>
      </p:sp>
      <p:graphicFrame>
        <p:nvGraphicFramePr>
          <p:cNvPr id="22533" name="Object 5"/>
          <p:cNvGraphicFramePr>
            <a:graphicFrameLocks noGrp="1" noChangeAspect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1869004347"/>
              </p:ext>
            </p:extLst>
          </p:nvPr>
        </p:nvGraphicFramePr>
        <p:xfrm>
          <a:off x="6959600" y="3875882"/>
          <a:ext cx="3240088" cy="1890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2" name="Equation" r:id="rId4" imgW="457200" imgH="266400" progId="Equation.3">
                  <p:embed/>
                </p:oleObj>
              </mc:Choice>
              <mc:Fallback>
                <p:oleObj name="Equation" r:id="rId4" imgW="457200" imgH="266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59600" y="3875882"/>
                        <a:ext cx="3240088" cy="1890712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 w="571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>
                        <a:outerShdw blurRad="63500" dist="117088" dir="2436078" algn="ctr" rotWithShape="0">
                          <a:schemeClr val="bg2">
                            <a:alpha val="74998"/>
                          </a:schemeClr>
                        </a:outerShdw>
                      </a:effec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534" name="Rectangle 6"/>
          <p:cNvSpPr>
            <a:spLocks noGrp="1" noChangeArrowheads="1"/>
          </p:cNvSpPr>
          <p:nvPr>
            <p:ph type="body" idx="4294967295"/>
          </p:nvPr>
        </p:nvSpPr>
        <p:spPr>
          <a:xfrm>
            <a:off x="816864" y="1612901"/>
            <a:ext cx="10716324" cy="4525963"/>
          </a:xfrm>
        </p:spPr>
        <p:txBody>
          <a:bodyPr/>
          <a:lstStyle/>
          <a:p>
            <a:r>
              <a:rPr lang="en-GB" dirty="0"/>
              <a:t>Mean </a:t>
            </a:r>
            <a:r>
              <a:rPr lang="en-GB" dirty="0" smtClean="0"/>
              <a:t>Squares</a:t>
            </a:r>
            <a:endParaRPr lang="en-GB" dirty="0"/>
          </a:p>
          <a:p>
            <a:pPr lvl="1"/>
            <a:r>
              <a:rPr lang="en-GB" dirty="0"/>
              <a:t>Sums of Squares are total </a:t>
            </a:r>
            <a:r>
              <a:rPr lang="en-GB" dirty="0" smtClean="0"/>
              <a:t>values, so can be averaged by </a:t>
            </a:r>
            <a:r>
              <a:rPr lang="en-GB" dirty="0" err="1" smtClean="0"/>
              <a:t>df</a:t>
            </a:r>
            <a:r>
              <a:rPr lang="en-GB" dirty="0" smtClean="0"/>
              <a:t>.</a:t>
            </a:r>
          </a:p>
          <a:p>
            <a:pPr lvl="1"/>
            <a:endParaRPr lang="en-GB" dirty="0"/>
          </a:p>
          <a:p>
            <a:pPr lvl="1"/>
            <a:r>
              <a:rPr lang="en-GB" sz="2000" dirty="0"/>
              <a:t>It tells us whether using the regression model is significantly better at predicting values of the outcome than using the mean</a:t>
            </a:r>
            <a:endParaRPr lang="en-US" dirty="0"/>
          </a:p>
          <a:p>
            <a:pPr lvl="1"/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2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How Much Variance in Y does Model Explain: </a:t>
            </a:r>
            <a:r>
              <a:rPr lang="en-GB" i="1" dirty="0"/>
              <a:t>R</a:t>
            </a:r>
            <a:r>
              <a:rPr lang="en-GB" baseline="30000" dirty="0"/>
              <a:t>2</a:t>
            </a:r>
            <a:endParaRPr lang="en-US" baseline="30000" dirty="0"/>
          </a:p>
        </p:txBody>
      </p:sp>
      <p:graphicFrame>
        <p:nvGraphicFramePr>
          <p:cNvPr id="25604" name="Object 4"/>
          <p:cNvGraphicFramePr>
            <a:graphicFrameLocks noGrp="1" noChangeAspect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1470827626"/>
              </p:ext>
            </p:extLst>
          </p:nvPr>
        </p:nvGraphicFramePr>
        <p:xfrm>
          <a:off x="8347964" y="2290763"/>
          <a:ext cx="3240088" cy="1744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7" name="Equation" r:id="rId4" imgW="495000" imgH="266400" progId="Equation.3">
                  <p:embed/>
                </p:oleObj>
              </mc:Choice>
              <mc:Fallback>
                <p:oleObj name="Equation" r:id="rId4" imgW="495000" imgH="266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47964" y="2290763"/>
                        <a:ext cx="3240088" cy="1744662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 w="571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>
                        <a:outerShdw blurRad="63500" dist="117088" dir="2436078" algn="ctr" rotWithShape="0">
                          <a:schemeClr val="bg2">
                            <a:alpha val="74998"/>
                          </a:schemeClr>
                        </a:outerShdw>
                      </a:effec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60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816864" y="1638301"/>
            <a:ext cx="7531100" cy="4525963"/>
          </a:xfrm>
        </p:spPr>
        <p:txBody>
          <a:bodyPr/>
          <a:lstStyle/>
          <a:p>
            <a:r>
              <a:rPr lang="en-US" i="1" dirty="0"/>
              <a:t>R</a:t>
            </a:r>
            <a:r>
              <a:rPr lang="en-US" baseline="30000" dirty="0"/>
              <a:t>2</a:t>
            </a:r>
            <a:endParaRPr lang="en-US" dirty="0"/>
          </a:p>
          <a:p>
            <a:pPr lvl="1"/>
            <a:r>
              <a:rPr lang="en-US" dirty="0"/>
              <a:t>The proportion of variance accounted for by the regression model.</a:t>
            </a:r>
          </a:p>
          <a:p>
            <a:pPr lvl="1"/>
            <a:r>
              <a:rPr lang="en-US" dirty="0"/>
              <a:t>The Pearson Correlation Coefficient Squared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56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An Example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A record company boss was interested in predicting album sales from advertising.</a:t>
            </a:r>
          </a:p>
          <a:p>
            <a:r>
              <a:rPr lang="en-GB" dirty="0" smtClean="0"/>
              <a:t>Data</a:t>
            </a:r>
          </a:p>
          <a:p>
            <a:pPr lvl="1"/>
            <a:r>
              <a:rPr lang="en-GB" dirty="0" smtClean="0"/>
              <a:t>200 different album releases</a:t>
            </a:r>
          </a:p>
          <a:p>
            <a:r>
              <a:rPr lang="en-GB" dirty="0" smtClean="0"/>
              <a:t>Outcome variable:</a:t>
            </a:r>
          </a:p>
          <a:p>
            <a:pPr lvl="1"/>
            <a:r>
              <a:rPr lang="en-GB" dirty="0" smtClean="0"/>
              <a:t>Sales (CDs and Downloads) in the week after release</a:t>
            </a:r>
          </a:p>
          <a:p>
            <a:r>
              <a:rPr lang="en-GB" dirty="0" smtClean="0"/>
              <a:t>Predictor variable:</a:t>
            </a:r>
          </a:p>
          <a:p>
            <a:pPr lvl="1"/>
            <a:r>
              <a:rPr lang="en-GB" dirty="0" smtClean="0"/>
              <a:t>The amount (in pounds) spent promoting the album before release.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Graph the Data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7630" y="1701783"/>
            <a:ext cx="7249668" cy="4645914"/>
          </a:xfrm>
          <a:prstGeom prst="rect">
            <a:avLst/>
          </a:prstGeom>
          <a:solidFill>
            <a:schemeClr val="tx1"/>
          </a:solidFill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5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Regression Using </a:t>
            </a:r>
            <a:r>
              <a:rPr lang="en-GB" dirty="0" smtClean="0"/>
              <a:t>IBM SPSS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4817" y="1587500"/>
            <a:ext cx="7315293" cy="4584700"/>
          </a:xfrm>
          <a:prstGeom prst="rect">
            <a:avLst/>
          </a:prstGeom>
          <a:solidFill>
            <a:schemeClr val="tx1"/>
          </a:solidFill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sz="4000" dirty="0"/>
              <a:t>Output: Model Summary</a:t>
            </a:r>
            <a:endParaRPr lang="en-US" sz="4000" dirty="0"/>
          </a:p>
        </p:txBody>
      </p:sp>
      <p:pic>
        <p:nvPicPr>
          <p:cNvPr id="29701" name="Picture 5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>
            <a:grayscl/>
          </a:blip>
          <a:srcRect/>
          <a:stretch>
            <a:fillRect/>
          </a:stretch>
        </p:blipFill>
        <p:spPr>
          <a:xfrm>
            <a:off x="3011582" y="2408238"/>
            <a:ext cx="6481763" cy="2641600"/>
          </a:xfrm>
          <a:noFill/>
          <a:ln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Output</a:t>
            </a:r>
            <a:r>
              <a:rPr lang="en-GB" dirty="0"/>
              <a:t>: ANOVA</a:t>
            </a:r>
            <a:endParaRPr lang="en-US" dirty="0"/>
          </a:p>
        </p:txBody>
      </p:sp>
      <p:sp>
        <p:nvSpPr>
          <p:cNvPr id="11270" name="Rectangle 6"/>
          <p:cNvSpPr>
            <a:spLocks noChangeArrowheads="1"/>
          </p:cNvSpPr>
          <p:nvPr/>
        </p:nvSpPr>
        <p:spPr bwMode="auto">
          <a:xfrm>
            <a:off x="1524000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11275" name="Rectangle 11"/>
          <p:cNvSpPr>
            <a:spLocks noChangeArrowheads="1"/>
          </p:cNvSpPr>
          <p:nvPr/>
        </p:nvSpPr>
        <p:spPr bwMode="auto">
          <a:xfrm>
            <a:off x="1524000" y="2725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2412" y="2400300"/>
            <a:ext cx="8360103" cy="2108200"/>
          </a:xfrm>
          <a:prstGeom prst="rect">
            <a:avLst/>
          </a:prstGeom>
          <a:solidFill>
            <a:schemeClr val="tx1"/>
          </a:solidFill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sz="4000"/>
              <a:t>SPSS Output: Model Parameters</a:t>
            </a:r>
            <a:endParaRPr lang="en-US" sz="400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6266" y="1930400"/>
            <a:ext cx="7732395" cy="3188970"/>
          </a:xfrm>
          <a:prstGeom prst="rect">
            <a:avLst/>
          </a:prstGeom>
          <a:solidFill>
            <a:schemeClr val="tx1"/>
          </a:solidFill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Plug Values into Regression Equation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400" y="3530600"/>
            <a:ext cx="7556500" cy="1746250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8300" y="1778000"/>
            <a:ext cx="7588250" cy="1365250"/>
          </a:xfrm>
          <a:prstGeom prst="rect">
            <a:avLst/>
          </a:prstGeom>
          <a:solidFill>
            <a:schemeClr val="tx1"/>
          </a:solidFill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Reporting Regression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Model Fit Statistics and Variance Explained</a:t>
            </a:r>
          </a:p>
          <a:p>
            <a:pPr lvl="1"/>
            <a:r>
              <a:rPr lang="en-US" dirty="0" smtClean="0"/>
              <a:t>R</a:t>
            </a:r>
            <a:r>
              <a:rPr lang="en-US" baseline="30000" dirty="0" smtClean="0"/>
              <a:t>2</a:t>
            </a:r>
            <a:r>
              <a:rPr lang="en-US" dirty="0" smtClean="0"/>
              <a:t> = </a:t>
            </a:r>
            <a:r>
              <a:rPr lang="en-U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R</a:t>
            </a:r>
            <a:r>
              <a:rPr lang="en-US" baseline="300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2</a:t>
            </a:r>
            <a:r>
              <a:rPr lang="en-U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-value</a:t>
            </a:r>
            <a:r>
              <a:rPr lang="en-US" dirty="0" smtClean="0"/>
              <a:t>; </a:t>
            </a:r>
            <a:r>
              <a:rPr lang="en-U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R</a:t>
            </a:r>
            <a:r>
              <a:rPr lang="en-US" baseline="300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2</a:t>
            </a:r>
            <a:r>
              <a:rPr lang="en-U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-percent </a:t>
            </a:r>
            <a:r>
              <a:rPr lang="en-US" dirty="0" smtClean="0"/>
              <a:t>percent of variance in </a:t>
            </a:r>
            <a:r>
              <a:rPr lang="en-U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Y</a:t>
            </a:r>
            <a:r>
              <a:rPr lang="en-US" dirty="0" smtClean="0"/>
              <a:t> is explained </a:t>
            </a:r>
            <a:r>
              <a:rPr lang="en-U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X/the variables</a:t>
            </a:r>
          </a:p>
          <a:p>
            <a:pPr lvl="1"/>
            <a:r>
              <a:rPr lang="en-US" dirty="0" smtClean="0"/>
              <a:t>ANOVA results indicate that overall model </a:t>
            </a:r>
            <a:r>
              <a:rPr lang="en-U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significantly/did not significantly</a:t>
            </a:r>
            <a:r>
              <a:rPr lang="en-US" dirty="0" smtClean="0"/>
              <a:t> explained </a:t>
            </a:r>
            <a:r>
              <a:rPr lang="en-U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Y, F(</a:t>
            </a:r>
            <a:r>
              <a:rPr lang="en-US" dirty="0" err="1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df</a:t>
            </a:r>
            <a:r>
              <a:rPr lang="en-US" baseline="-25000" dirty="0" err="1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regression</a:t>
            </a:r>
            <a:r>
              <a:rPr lang="en-U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, </a:t>
            </a:r>
            <a:r>
              <a:rPr lang="en-US" dirty="0" err="1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df</a:t>
            </a:r>
            <a:r>
              <a:rPr lang="en-US" baseline="-25000" dirty="0" err="1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residual</a:t>
            </a:r>
            <a:r>
              <a:rPr lang="en-U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) = F-value, p-value</a:t>
            </a:r>
          </a:p>
          <a:p>
            <a:r>
              <a:rPr lang="en-US" dirty="0" smtClean="0"/>
              <a:t>Each Predictor/IV’s </a:t>
            </a:r>
            <a:r>
              <a:rPr lang="en-US" i="1" dirty="0" smtClean="0"/>
              <a:t>b</a:t>
            </a:r>
            <a:r>
              <a:rPr lang="en-US" dirty="0" smtClean="0"/>
              <a:t>, if significant, and the direction of the relationship</a:t>
            </a:r>
          </a:p>
          <a:p>
            <a:pPr lvl="1"/>
            <a:r>
              <a:rPr lang="en-U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X</a:t>
            </a:r>
            <a:r>
              <a:rPr lang="en-US" baseline="-250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1</a:t>
            </a:r>
            <a:r>
              <a:rPr lang="en-US" dirty="0" smtClean="0"/>
              <a:t> was </a:t>
            </a:r>
            <a:r>
              <a:rPr lang="en-U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significantly/not significantly </a:t>
            </a:r>
            <a:r>
              <a:rPr lang="en-US" dirty="0"/>
              <a:t>related to the </a:t>
            </a:r>
            <a:r>
              <a:rPr lang="en-U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Y</a:t>
            </a:r>
            <a:r>
              <a:rPr lang="en-US" dirty="0" smtClean="0"/>
              <a:t>; </a:t>
            </a:r>
            <a:r>
              <a:rPr lang="en-US" dirty="0"/>
              <a:t>every one-unit </a:t>
            </a:r>
            <a:r>
              <a:rPr lang="en-US" dirty="0" smtClean="0"/>
              <a:t>increase </a:t>
            </a:r>
            <a:r>
              <a:rPr lang="en-US" dirty="0"/>
              <a:t>in </a:t>
            </a:r>
            <a:r>
              <a:rPr lang="en-U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X</a:t>
            </a:r>
            <a:r>
              <a:rPr lang="en-US" baseline="-250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1</a:t>
            </a:r>
            <a:r>
              <a:rPr lang="en-U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 smtClean="0"/>
              <a:t>was </a:t>
            </a:r>
            <a:r>
              <a:rPr lang="en-US" dirty="0"/>
              <a:t>associated with a </a:t>
            </a:r>
            <a:r>
              <a:rPr lang="en-U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b</a:t>
            </a:r>
            <a:r>
              <a:rPr lang="en-US" baseline="-250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1</a:t>
            </a:r>
            <a:r>
              <a:rPr lang="en-US" dirty="0"/>
              <a:t>-</a:t>
            </a:r>
            <a:r>
              <a:rPr lang="en-US" dirty="0" smtClean="0"/>
              <a:t>unit</a:t>
            </a:r>
            <a:r>
              <a:rPr lang="en-U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US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increase/decrease</a:t>
            </a:r>
            <a:r>
              <a:rPr lang="en-US" smtClean="0"/>
              <a:t> </a:t>
            </a:r>
            <a:r>
              <a:rPr lang="en-US" smtClean="0"/>
              <a:t>in </a:t>
            </a:r>
            <a:r>
              <a:rPr lang="en-US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Y </a:t>
            </a:r>
            <a:r>
              <a:rPr lang="en-US" dirty="0" smtClean="0"/>
              <a:t>(</a:t>
            </a:r>
            <a:r>
              <a:rPr lang="en-US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b</a:t>
            </a:r>
            <a:r>
              <a:rPr lang="en-US" i="1" baseline="-25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</a:t>
            </a:r>
            <a:r>
              <a:rPr lang="en-U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= </a:t>
            </a:r>
            <a:r>
              <a:rPr lang="en-U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b</a:t>
            </a:r>
            <a:r>
              <a:rPr lang="en-US" baseline="-250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1</a:t>
            </a:r>
            <a:r>
              <a:rPr lang="en-U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-value, </a:t>
            </a:r>
            <a:r>
              <a:rPr lang="en-US" i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t</a:t>
            </a:r>
            <a:r>
              <a:rPr lang="en-U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(N-1)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= </a:t>
            </a:r>
            <a:r>
              <a:rPr lang="en-U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t-value, p-value</a:t>
            </a:r>
            <a:r>
              <a:rPr lang="en-US" dirty="0" smtClean="0"/>
              <a:t>).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The model yielded </a:t>
            </a:r>
            <a:r>
              <a:rPr lang="en-US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R</a:t>
            </a:r>
            <a:r>
              <a:rPr lang="en-US" baseline="30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2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= </a:t>
            </a:r>
            <a:r>
              <a:rPr lang="en-U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.335</a:t>
            </a:r>
            <a:r>
              <a:rPr lang="en-US" dirty="0" smtClean="0"/>
              <a:t>; </a:t>
            </a:r>
            <a:r>
              <a:rPr lang="en-US" dirty="0"/>
              <a:t>indicating that </a:t>
            </a:r>
            <a:r>
              <a:rPr lang="en-U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33.5 percent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of the variance in </a:t>
            </a:r>
            <a:r>
              <a:rPr lang="en-U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album sale revenue can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be </a:t>
            </a:r>
            <a:r>
              <a:rPr lang="en-U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explained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by the variance in </a:t>
            </a:r>
            <a:r>
              <a:rPr lang="en-U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advertising budget</a:t>
            </a:r>
            <a:r>
              <a:rPr lang="en-US" dirty="0" smtClean="0"/>
              <a:t>. ANOVA </a:t>
            </a:r>
            <a:r>
              <a:rPr lang="en-US" dirty="0"/>
              <a:t>results indicate that the overall model significantly predicted </a:t>
            </a:r>
            <a:r>
              <a:rPr lang="en-U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album sale revenue, </a:t>
            </a:r>
            <a:r>
              <a:rPr lang="en-US" i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F</a:t>
            </a:r>
            <a:r>
              <a:rPr lang="en-U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(1,198)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= </a:t>
            </a:r>
            <a:r>
              <a:rPr lang="en-U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99.587, </a:t>
            </a:r>
            <a:r>
              <a:rPr lang="en-US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p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&lt; .001</a:t>
            </a:r>
            <a:r>
              <a:rPr lang="en-US" dirty="0"/>
              <a:t>. </a:t>
            </a:r>
            <a:r>
              <a:rPr lang="en-US" dirty="0" smtClean="0"/>
              <a:t>Advertising budget was significantly related to the outcome; every </a:t>
            </a:r>
            <a:r>
              <a:rPr lang="en-U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one-unit (pounds) increase in budget </a:t>
            </a:r>
            <a:r>
              <a:rPr lang="en-US" dirty="0" smtClean="0"/>
              <a:t>was associated with a </a:t>
            </a:r>
            <a:r>
              <a:rPr lang="en-U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.096 unit (pounds) increase in album sale revenue </a:t>
            </a:r>
            <a:r>
              <a:rPr lang="en-US" dirty="0" smtClean="0"/>
              <a:t>(</a:t>
            </a:r>
            <a:r>
              <a:rPr lang="en-US" i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b</a:t>
            </a:r>
            <a:r>
              <a:rPr lang="en-U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 = .096, </a:t>
            </a:r>
            <a:r>
              <a:rPr lang="en-US" i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t</a:t>
            </a:r>
            <a:r>
              <a:rPr lang="en-U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(199)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= </a:t>
            </a:r>
            <a:r>
              <a:rPr lang="en-U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9.979, </a:t>
            </a:r>
            <a:r>
              <a:rPr lang="en-US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p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&lt; .001</a:t>
            </a:r>
            <a:r>
              <a:rPr lang="en-US" dirty="0" smtClean="0"/>
              <a:t>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1756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What is Regression?</a:t>
            </a:r>
            <a:endParaRPr lang="en-US"/>
          </a:p>
        </p:txBody>
      </p:sp>
      <p:sp>
        <p:nvSpPr>
          <p:cNvPr id="4099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A way of </a:t>
            </a:r>
            <a:r>
              <a:rPr lang="en-US" dirty="0" smtClean="0"/>
              <a:t>explaining the </a:t>
            </a:r>
            <a:r>
              <a:rPr lang="en-US" dirty="0"/>
              <a:t>value of one variable from another.</a:t>
            </a:r>
          </a:p>
          <a:p>
            <a:pPr lvl="1"/>
            <a:r>
              <a:rPr lang="en-US" dirty="0" smtClean="0"/>
              <a:t>Linear, straight-line relationship</a:t>
            </a:r>
          </a:p>
          <a:p>
            <a:pPr lvl="1"/>
            <a:r>
              <a:rPr lang="en-US" dirty="0" smtClean="0"/>
              <a:t>Fits the line through the correlation/scatterplot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ICE# 6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8509588"/>
              </p:ext>
            </p:extLst>
          </p:nvPr>
        </p:nvGraphicFramePr>
        <p:xfrm>
          <a:off x="2184400" y="1938866"/>
          <a:ext cx="8128000" cy="4719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/>
                <a:gridCol w="40640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Number of Prior Convictions</a:t>
                      </a:r>
                      <a:r>
                        <a:rPr lang="en-US" baseline="0" dirty="0" smtClean="0"/>
                        <a:t> (x)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Sentence</a:t>
                      </a:r>
                      <a:r>
                        <a:rPr lang="en-US" baseline="0" dirty="0" smtClean="0"/>
                        <a:t> Length in Months (y)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26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48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05684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Linear/OLS Assumptions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sz="2000" dirty="0" smtClean="0"/>
              <a:t>Y or Outcome or DV must be continuous</a:t>
            </a:r>
          </a:p>
          <a:p>
            <a:r>
              <a:rPr lang="en-US" sz="2000" dirty="0" smtClean="0"/>
              <a:t>Relationship between IVs and DVs is linear</a:t>
            </a:r>
            <a:endParaRPr lang="en-US" sz="2000" dirty="0"/>
          </a:p>
          <a:p>
            <a:r>
              <a:rPr lang="en-US" sz="2000" dirty="0" smtClean="0"/>
              <a:t>All observations are independent</a:t>
            </a:r>
          </a:p>
          <a:p>
            <a:r>
              <a:rPr lang="en-US" sz="2000" dirty="0" smtClean="0"/>
              <a:t>Normality of distribution of variables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921706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Standardizing Coefficients, </a:t>
            </a:r>
            <a:br>
              <a:rPr lang="en-US" dirty="0" smtClean="0"/>
            </a:br>
            <a:r>
              <a:rPr lang="en-US" dirty="0" smtClean="0"/>
              <a:t>Model Approaches, </a:t>
            </a:r>
            <a:br>
              <a:rPr lang="en-US" dirty="0" smtClean="0"/>
            </a:br>
            <a:r>
              <a:rPr lang="en-US" dirty="0" smtClean="0"/>
              <a:t>More Assumptions, And</a:t>
            </a:r>
            <a:br>
              <a:rPr lang="en-US" dirty="0" smtClean="0"/>
            </a:br>
            <a:r>
              <a:rPr lang="en-US" dirty="0" smtClean="0"/>
              <a:t>Multiple Regression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5501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746" name="Rectangle 2"/>
          <p:cNvSpPr>
            <a:spLocks noGrp="1" noChangeArrowheads="1"/>
          </p:cNvSpPr>
          <p:nvPr>
            <p:ph type="title"/>
          </p:nvPr>
        </p:nvSpPr>
        <p:spPr>
          <a:xfrm>
            <a:off x="749300" y="431800"/>
            <a:ext cx="7772400" cy="901700"/>
          </a:xfrm>
        </p:spPr>
        <p:txBody>
          <a:bodyPr/>
          <a:lstStyle/>
          <a:p>
            <a:r>
              <a:rPr lang="en-US"/>
              <a:t>The More Tricky Assumptions</a:t>
            </a:r>
          </a:p>
        </p:txBody>
      </p:sp>
      <p:sp>
        <p:nvSpPr>
          <p:cNvPr id="2877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49300" y="1663701"/>
            <a:ext cx="10604500" cy="4416425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800" dirty="0"/>
              <a:t>No Multicollinearity: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Predictors must not be highly correlated.</a:t>
            </a:r>
          </a:p>
          <a:p>
            <a:pPr>
              <a:lnSpc>
                <a:spcPct val="90000"/>
              </a:lnSpc>
            </a:pPr>
            <a:r>
              <a:rPr lang="en-US" sz="2800" dirty="0"/>
              <a:t>Homoscedasticity: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For each value of the predictors the variance of the error term should be constant.</a:t>
            </a:r>
          </a:p>
          <a:p>
            <a:pPr>
              <a:lnSpc>
                <a:spcPct val="90000"/>
              </a:lnSpc>
            </a:pPr>
            <a:r>
              <a:rPr lang="en-US" sz="2800" dirty="0"/>
              <a:t>Independent Errors: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For any pair of observations, the error terms should be uncorrelated.</a:t>
            </a:r>
          </a:p>
          <a:p>
            <a:pPr>
              <a:lnSpc>
                <a:spcPct val="90000"/>
              </a:lnSpc>
            </a:pPr>
            <a:r>
              <a:rPr lang="en-US" sz="2800" dirty="0"/>
              <a:t>Normally-distributed Errors</a:t>
            </a:r>
          </a:p>
        </p:txBody>
      </p:sp>
    </p:spTree>
    <p:extLst>
      <p:ext uri="{BB962C8B-B14F-4D97-AF65-F5344CB8AC3E}">
        <p14:creationId xmlns:p14="http://schemas.microsoft.com/office/powerpoint/2010/main" val="457482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877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7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877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7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877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7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877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7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2877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7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2877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7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2877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7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2877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7746" grpId="0" autoUpdateAnimBg="0"/>
      <p:bldP spid="287747" grpId="0" build="p" autoUpdateAnimBg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770" name="Rectangle 2"/>
          <p:cNvSpPr>
            <a:spLocks noGrp="1" noChangeArrowheads="1"/>
          </p:cNvSpPr>
          <p:nvPr>
            <p:ph type="title"/>
          </p:nvPr>
        </p:nvSpPr>
        <p:spPr>
          <a:xfrm>
            <a:off x="709613" y="465138"/>
            <a:ext cx="9230783" cy="703262"/>
          </a:xfrm>
        </p:spPr>
        <p:txBody>
          <a:bodyPr/>
          <a:lstStyle/>
          <a:p>
            <a:r>
              <a:rPr lang="en-US"/>
              <a:t>Multicollinearity</a:t>
            </a:r>
          </a:p>
        </p:txBody>
      </p:sp>
      <p:sp>
        <p:nvSpPr>
          <p:cNvPr id="28877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709613" y="1663701"/>
            <a:ext cx="10872788" cy="3052763"/>
          </a:xfrm>
        </p:spPr>
        <p:txBody>
          <a:bodyPr/>
          <a:lstStyle/>
          <a:p>
            <a:r>
              <a:rPr lang="en-US" sz="2800"/>
              <a:t>Multicollinearity exists if predictors are highly correlated.</a:t>
            </a:r>
          </a:p>
          <a:p>
            <a:r>
              <a:rPr lang="en-US" sz="2800" dirty="0"/>
              <a:t>This assumption can be checked with collinearity diagnostics.</a:t>
            </a:r>
          </a:p>
        </p:txBody>
      </p:sp>
    </p:spTree>
    <p:extLst>
      <p:ext uri="{BB962C8B-B14F-4D97-AF65-F5344CB8AC3E}">
        <p14:creationId xmlns:p14="http://schemas.microsoft.com/office/powerpoint/2010/main" val="921324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887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7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2887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7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887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2887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87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2" dur="500"/>
                                        <p:tgtEl>
                                          <p:spTgt spid="2887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87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8770" grpId="0" autoUpdateAnimBg="0"/>
      <p:bldP spid="288771" grpId="0" build="p" autoUpdateAnimBg="0" advAuto="1000"/>
      <p:bldP spid="288771" grpId="1" build="allAtOnce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95" name="Rectangle 3"/>
          <p:cNvSpPr>
            <a:spLocks noChangeArrowheads="1"/>
          </p:cNvSpPr>
          <p:nvPr/>
        </p:nvSpPr>
        <p:spPr bwMode="auto">
          <a:xfrm>
            <a:off x="2514600" y="4038600"/>
            <a:ext cx="7848600" cy="2222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dirty="0">
                <a:solidFill>
                  <a:schemeClr val="accent2"/>
                </a:solidFill>
              </a:rPr>
              <a:t>Tolerance should be more than 0.2 (Menard, 1995)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dirty="0">
                <a:solidFill>
                  <a:schemeClr val="accent2"/>
                </a:solidFill>
              </a:rPr>
              <a:t>VIF should be less than 10 (Myers, 1990)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9540" y="1028698"/>
            <a:ext cx="7898384" cy="2522728"/>
          </a:xfrm>
          <a:prstGeom prst="rect">
            <a:avLst/>
          </a:prstGeom>
        </p:spPr>
      </p:pic>
      <p:sp>
        <p:nvSpPr>
          <p:cNvPr id="289796" name="Oval 4"/>
          <p:cNvSpPr>
            <a:spLocks noChangeArrowheads="1"/>
          </p:cNvSpPr>
          <p:nvPr/>
        </p:nvSpPr>
        <p:spPr bwMode="auto">
          <a:xfrm>
            <a:off x="8612175" y="1198563"/>
            <a:ext cx="1976504" cy="2294414"/>
          </a:xfrm>
          <a:prstGeom prst="ellipse">
            <a:avLst/>
          </a:prstGeom>
          <a:noFill/>
          <a:ln w="38100">
            <a:solidFill>
              <a:srgbClr val="C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6701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7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897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7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2897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897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897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897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9795" grpId="0" build="p" autoUpdateAnimBg="0" advAuto="2000"/>
      <p:bldP spid="28979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914" name="Rectangle 2"/>
          <p:cNvSpPr>
            <a:spLocks noGrp="1" noChangeArrowheads="1"/>
          </p:cNvSpPr>
          <p:nvPr>
            <p:ph type="title"/>
          </p:nvPr>
        </p:nvSpPr>
        <p:spPr>
          <a:xfrm>
            <a:off x="747712" y="211138"/>
            <a:ext cx="9230783" cy="1143000"/>
          </a:xfrm>
        </p:spPr>
        <p:txBody>
          <a:bodyPr>
            <a:normAutofit/>
          </a:bodyPr>
          <a:lstStyle/>
          <a:p>
            <a:r>
              <a:rPr lang="en-US" sz="4000"/>
              <a:t>Checking Assumptions about Errors</a:t>
            </a:r>
          </a:p>
        </p:txBody>
      </p:sp>
      <p:sp>
        <p:nvSpPr>
          <p:cNvPr id="29491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747712" y="1663701"/>
            <a:ext cx="10275887" cy="3560763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800"/>
              <a:t>Homoscedacity</a:t>
            </a:r>
            <a:r>
              <a:rPr lang="en-US" sz="2800" dirty="0"/>
              <a:t>/Independence of Errors: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Plot ZRESID against ZPRED. </a:t>
            </a:r>
          </a:p>
          <a:p>
            <a:pPr>
              <a:lnSpc>
                <a:spcPct val="90000"/>
              </a:lnSpc>
            </a:pPr>
            <a:r>
              <a:rPr lang="en-US" sz="2800" dirty="0"/>
              <a:t>Normality of Errors: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Normal probability plot.</a:t>
            </a:r>
          </a:p>
        </p:txBody>
      </p:sp>
    </p:spTree>
    <p:extLst>
      <p:ext uri="{BB962C8B-B14F-4D97-AF65-F5344CB8AC3E}">
        <p14:creationId xmlns:p14="http://schemas.microsoft.com/office/powerpoint/2010/main" val="1674358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949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9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2949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9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2949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4000"/>
                            </p:stCondLst>
                            <p:childTnLst>
                              <p:par>
                                <p:cTn id="16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9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949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9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2949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5" dur="500"/>
                                        <p:tgtEl>
                                          <p:spTgt spid="2949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49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8" dur="500"/>
                                        <p:tgtEl>
                                          <p:spTgt spid="2949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49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1" dur="500"/>
                                        <p:tgtEl>
                                          <p:spTgt spid="2949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49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4" dur="500"/>
                                        <p:tgtEl>
                                          <p:spTgt spid="2949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49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4914" grpId="0" autoUpdateAnimBg="0"/>
      <p:bldP spid="294915" grpId="0" build="p" autoUpdateAnimBg="0" advAuto="2000"/>
      <p:bldP spid="294915" grpId="1" build="allAtOnce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Regression Plots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9" y="1638300"/>
            <a:ext cx="6008878" cy="4644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46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938" name="Rectangle 2"/>
          <p:cNvSpPr>
            <a:spLocks noGrp="1" noChangeArrowheads="1"/>
          </p:cNvSpPr>
          <p:nvPr>
            <p:ph type="title"/>
          </p:nvPr>
        </p:nvSpPr>
        <p:spPr>
          <a:xfrm>
            <a:off x="800100" y="330200"/>
            <a:ext cx="7785100" cy="774700"/>
          </a:xfrm>
        </p:spPr>
        <p:txBody>
          <a:bodyPr/>
          <a:lstStyle/>
          <a:p>
            <a:r>
              <a:rPr lang="en-US" sz="2800" dirty="0"/>
              <a:t>Homoscedasticity: ZRESID vs. ZPRED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5909" y="1670610"/>
            <a:ext cx="6311892" cy="4819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331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959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5938" grpId="0" autoUpdateAnimBg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62" name="Rectangle 2"/>
          <p:cNvSpPr>
            <a:spLocks noGrp="1" noChangeArrowheads="1"/>
          </p:cNvSpPr>
          <p:nvPr>
            <p:ph type="title"/>
          </p:nvPr>
        </p:nvSpPr>
        <p:spPr>
          <a:xfrm>
            <a:off x="749300" y="635000"/>
            <a:ext cx="9055100" cy="533400"/>
          </a:xfrm>
        </p:spPr>
        <p:txBody>
          <a:bodyPr/>
          <a:lstStyle/>
          <a:p>
            <a:r>
              <a:rPr lang="en-US" dirty="0"/>
              <a:t>Normality of Errors: </a:t>
            </a:r>
            <a:r>
              <a:rPr lang="en-US" dirty="0" smtClean="0"/>
              <a:t>Histograms and P-P plots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3000" y="2171704"/>
            <a:ext cx="8125968" cy="3188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469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969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6962" grpId="0" autoUpdateAnimBg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sz="4000" dirty="0"/>
              <a:t>Ordinary Least Squares</a:t>
            </a:r>
            <a:endParaRPr lang="en-US" sz="4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5100" y="1630511"/>
            <a:ext cx="6876288" cy="4727448"/>
          </a:xfrm>
          <a:prstGeom prst="rect">
            <a:avLst/>
          </a:prstGeom>
          <a:solidFill>
            <a:schemeClr val="tx1"/>
          </a:solidFill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433387"/>
            <a:ext cx="9230783" cy="760413"/>
          </a:xfrm>
        </p:spPr>
        <p:txBody>
          <a:bodyPr/>
          <a:lstStyle/>
          <a:p>
            <a:r>
              <a:rPr lang="en-GB"/>
              <a:t>Describing a Straight Line</a:t>
            </a:r>
            <a:endParaRPr lang="en-US" dirty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09600" y="1590675"/>
            <a:ext cx="6911975" cy="3633788"/>
          </a:xfrm>
        </p:spPr>
        <p:txBody>
          <a:bodyPr/>
          <a:lstStyle/>
          <a:p>
            <a:r>
              <a:rPr lang="en-GB" sz="2800" i="1" dirty="0" smtClean="0">
                <a:cs typeface="Arial" charset="0"/>
              </a:rPr>
              <a:t>b</a:t>
            </a:r>
            <a:r>
              <a:rPr lang="en-US" sz="2800" baseline="-25000" dirty="0" err="1"/>
              <a:t>1</a:t>
            </a:r>
            <a:endParaRPr lang="en-US" sz="2800" baseline="-25000" dirty="0"/>
          </a:p>
          <a:p>
            <a:pPr lvl="1"/>
            <a:r>
              <a:rPr lang="en-US" sz="2400" dirty="0"/>
              <a:t>Regression coefficient for the predictor</a:t>
            </a:r>
          </a:p>
          <a:p>
            <a:pPr lvl="1"/>
            <a:r>
              <a:rPr lang="en-US" sz="2400" dirty="0" smtClean="0"/>
              <a:t>Slope </a:t>
            </a:r>
            <a:r>
              <a:rPr lang="en-US" sz="2400" dirty="0"/>
              <a:t>of the regression line</a:t>
            </a:r>
          </a:p>
          <a:p>
            <a:pPr lvl="1"/>
            <a:r>
              <a:rPr lang="en-US" sz="2400" dirty="0"/>
              <a:t>Direction/Strength of Relationship</a:t>
            </a:r>
          </a:p>
          <a:p>
            <a:r>
              <a:rPr lang="en-GB" sz="2800" i="1" dirty="0">
                <a:cs typeface="Arial" charset="0"/>
              </a:rPr>
              <a:t>b</a:t>
            </a:r>
            <a:r>
              <a:rPr lang="en-GB" sz="2800" i="1" baseline="-25000" dirty="0">
                <a:cs typeface="Arial" charset="0"/>
              </a:rPr>
              <a:t>0 </a:t>
            </a:r>
            <a:r>
              <a:rPr lang="en-GB" sz="2800" dirty="0">
                <a:cs typeface="Arial" charset="0"/>
              </a:rPr>
              <a:t>(a)</a:t>
            </a:r>
            <a:endParaRPr lang="en-US" sz="2800" i="1" baseline="-25000" dirty="0"/>
          </a:p>
          <a:p>
            <a:pPr lvl="1"/>
            <a:r>
              <a:rPr lang="en-US" sz="2400" dirty="0"/>
              <a:t>Intercept (value of Y when X = 0)</a:t>
            </a:r>
          </a:p>
          <a:p>
            <a:pPr lvl="1"/>
            <a:r>
              <a:rPr lang="en-US" sz="2400" dirty="0"/>
              <a:t>Point at which the regression line crosses the Y-axis</a:t>
            </a:r>
          </a:p>
        </p:txBody>
      </p:sp>
      <p:graphicFrame>
        <p:nvGraphicFramePr>
          <p:cNvPr id="5124" name="Object 4"/>
          <p:cNvGraphicFramePr>
            <a:graphicFrameLocks noGrp="1" noChangeAspect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162223615"/>
              </p:ext>
            </p:extLst>
          </p:nvPr>
        </p:nvGraphicFramePr>
        <p:xfrm>
          <a:off x="7981951" y="2862263"/>
          <a:ext cx="3600450" cy="684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9" name="Equation" r:id="rId4" imgW="1002960" imgH="190440" progId="Equation.3">
                  <p:embed/>
                </p:oleObj>
              </mc:Choice>
              <mc:Fallback>
                <p:oleObj name="Equation" r:id="rId4" imgW="100296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81951" y="2862263"/>
                        <a:ext cx="3600450" cy="684212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 w="57150">
                        <a:noFill/>
                        <a:miter lim="800000"/>
                        <a:headEnd/>
                        <a:tailEnd/>
                      </a:ln>
                      <a:effectLst>
                        <a:outerShdw blurRad="63500" dist="135003" dir="2928844" algn="ctr" rotWithShape="0">
                          <a:schemeClr val="bg2">
                            <a:alpha val="74998"/>
                          </a:schemeClr>
                        </a:outerShdw>
                      </a:effec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Calculating the Straight Line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pPr marL="0" indent="0" algn="ctr">
                  <a:buNone/>
                </a:pPr>
                <a:endParaRPr lang="en-US" sz="4400" b="0" i="1" dirty="0" smtClean="0">
                  <a:latin typeface="Cambria Math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44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4400" b="0" i="1" smtClean="0">
                            <a:latin typeface="Cambria Math" charset="0"/>
                          </a:rPr>
                          <m:t>𝑏</m:t>
                        </m:r>
                      </m:e>
                      <m:sub>
                        <m:r>
                          <a:rPr lang="en-US" sz="4400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sz="4400" b="0" i="1" smtClean="0">
                        <a:latin typeface="Cambria Math" charset="0"/>
                      </a:rPr>
                      <m:t>= </m:t>
                    </m:r>
                    <m:f>
                      <m:fPr>
                        <m:ctrlPr>
                          <a:rPr lang="en-US" sz="4400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4400" b="0" i="1" smtClean="0">
                            <a:latin typeface="Cambria Math" charset="0"/>
                          </a:rPr>
                          <m:t>𝑆𝑃</m:t>
                        </m:r>
                      </m:num>
                      <m:den>
                        <m:sSub>
                          <m:sSubPr>
                            <m:ctrlPr>
                              <a:rPr lang="en-US" sz="44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4400" b="0" i="1" smtClean="0">
                                <a:latin typeface="Cambria Math" charset="0"/>
                              </a:rPr>
                              <m:t>𝑆𝑆</m:t>
                            </m:r>
                          </m:e>
                          <m:sub>
                            <m:r>
                              <a:rPr lang="en-US" sz="4400" b="0" i="1" smtClean="0">
                                <a:latin typeface="Cambria Math" charset="0"/>
                              </a:rPr>
                              <m:t>𝑋</m:t>
                            </m:r>
                          </m:sub>
                        </m:sSub>
                      </m:den>
                    </m:f>
                    <m:r>
                      <a:rPr lang="en-US" sz="4400" b="0" i="1" smtClean="0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4400" dirty="0" smtClean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4400" i="1" smtClean="0">
                            <a:latin typeface="Cambria Math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en-US" sz="4400" i="1" smtClean="0">
                                <a:latin typeface="Cambria Math" charset="0"/>
                              </a:rPr>
                            </m:ctrlPr>
                          </m:naryPr>
                          <m:sub/>
                          <m:sup/>
                          <m:e>
                            <m:d>
                              <m:dPr>
                                <m:ctrlPr>
                                  <a:rPr lang="en-US" sz="4400" b="0" i="1" smtClean="0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sz="4400" b="0" i="1" smtClean="0">
                                    <a:latin typeface="Cambria Math" charset="0"/>
                                  </a:rPr>
                                  <m:t>𝑋</m:t>
                                </m:r>
                                <m:r>
                                  <a:rPr lang="en-US" sz="4400" b="0" i="1" smtClean="0">
                                    <a:latin typeface="Cambria Math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n-US" sz="4400" b="0" i="1" smtClean="0">
                                        <a:latin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4400" b="0" i="1" smtClean="0">
                                        <a:latin typeface="Cambria Math" charset="0"/>
                                      </a:rPr>
                                      <m:t>𝑋</m:t>
                                    </m:r>
                                  </m:e>
                                </m:acc>
                              </m:e>
                            </m:d>
                            <m:r>
                              <a:rPr lang="en-US" sz="4400" b="0" i="1" smtClean="0">
                                <a:latin typeface="Cambria Math" charset="0"/>
                              </a:rPr>
                              <m:t>(</m:t>
                            </m:r>
                            <m:r>
                              <a:rPr lang="en-US" sz="4400" b="0" i="1" smtClean="0">
                                <a:latin typeface="Cambria Math" charset="0"/>
                              </a:rPr>
                              <m:t>𝑌</m:t>
                            </m:r>
                            <m:r>
                              <a:rPr lang="en-US" sz="4400" b="0" i="1" smtClean="0">
                                <a:latin typeface="Cambria Math" charset="0"/>
                              </a:rPr>
                              <m:t>−</m:t>
                            </m:r>
                            <m:acc>
                              <m:accPr>
                                <m:chr m:val="̅"/>
                                <m:ctrlPr>
                                  <a:rPr lang="en-US" sz="4400" b="0" i="1" smtClean="0"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sz="4400" b="0" i="1" smtClean="0">
                                    <a:latin typeface="Cambria Math" charset="0"/>
                                  </a:rPr>
                                  <m:t>𝑌</m:t>
                                </m:r>
                              </m:e>
                            </m:acc>
                            <m:r>
                              <a:rPr lang="en-US" sz="4400" b="0" i="1" smtClean="0">
                                <a:latin typeface="Cambria Math" charset="0"/>
                              </a:rPr>
                              <m:t>)</m:t>
                            </m:r>
                          </m:e>
                        </m:nary>
                      </m:num>
                      <m:den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en-US" sz="4400" i="1" smtClean="0">
                                <a:latin typeface="Cambria Math" charset="0"/>
                              </a:rPr>
                            </m:ctrlPr>
                          </m:naryPr>
                          <m:sub/>
                          <m:sup/>
                          <m:e>
                            <m:sSup>
                              <m:sSupPr>
                                <m:ctrlPr>
                                  <a:rPr lang="en-US" sz="4400" i="1" smtClean="0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sz="4400" b="0" i="1" smtClean="0">
                                    <a:latin typeface="Cambria Math" charset="0"/>
                                  </a:rPr>
                                  <m:t>(</m:t>
                                </m:r>
                                <m:r>
                                  <a:rPr lang="en-US" sz="4400" b="0" i="1" smtClean="0">
                                    <a:latin typeface="Cambria Math" charset="0"/>
                                  </a:rPr>
                                  <m:t>𝑋</m:t>
                                </m:r>
                                <m:r>
                                  <a:rPr lang="en-US" sz="4400" b="0" i="1" smtClean="0">
                                    <a:latin typeface="Cambria Math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n-US" sz="4400" b="0" i="1" smtClean="0">
                                        <a:latin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4400" b="0" i="1" smtClean="0">
                                        <a:latin typeface="Cambria Math" charset="0"/>
                                      </a:rPr>
                                      <m:t>𝑋</m:t>
                                    </m:r>
                                  </m:e>
                                </m:acc>
                                <m:r>
                                  <a:rPr lang="en-US" sz="4400" b="0" i="1" smtClean="0">
                                    <a:latin typeface="Cambria Math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sz="4400" b="0" i="1" smtClean="0">
                                    <a:latin typeface="Cambria Math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den>
                    </m:f>
                  </m:oMath>
                </a14:m>
                <a:endParaRPr lang="en-US" sz="4400" dirty="0" smtClean="0"/>
              </a:p>
              <a:p>
                <a:pPr marL="0" indent="0" algn="ctr">
                  <a:buNone/>
                </a:pPr>
                <a:endParaRPr lang="en-US" sz="4400" dirty="0" smtClean="0"/>
              </a:p>
              <a:p>
                <a:pPr marL="0" indent="0" algn="ctr">
                  <a:buNone/>
                </a:pPr>
                <a:endParaRPr lang="en-US" sz="44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44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4400" i="1">
                            <a:latin typeface="Cambria Math" charset="0"/>
                          </a:rPr>
                          <m:t>𝑏</m:t>
                        </m:r>
                      </m:e>
                      <m:sub>
                        <m:r>
                          <a:rPr lang="en-US" sz="4400" b="0" i="1" smtClean="0"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sz="4400" b="0" i="1" smtClean="0">
                        <a:latin typeface="Cambria Math" charset="0"/>
                      </a:rPr>
                      <m:t>=</m:t>
                    </m:r>
                    <m:r>
                      <a:rPr lang="en-US" sz="4400" b="0" i="1" smtClean="0">
                        <a:latin typeface="Cambria Math" charset="0"/>
                      </a:rPr>
                      <m:t>𝑎</m:t>
                    </m:r>
                    <m:r>
                      <a:rPr lang="en-US" sz="4400" i="1">
                        <a:latin typeface="Cambria Math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sz="4400" i="1" smtClean="0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sz="4400" b="0" i="1" smtClean="0">
                            <a:latin typeface="Cambria Math" charset="0"/>
                          </a:rPr>
                          <m:t>𝑌</m:t>
                        </m:r>
                      </m:e>
                    </m:acc>
                    <m:r>
                      <a:rPr lang="en-US" sz="4400" b="0" i="1" smtClean="0">
                        <a:latin typeface="Cambria Math" charset="0"/>
                      </a:rPr>
                      <m:t>−</m:t>
                    </m:r>
                    <m:sSub>
                      <m:sSubPr>
                        <m:ctrlPr>
                          <a:rPr lang="en-US" sz="44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4400" b="0" i="1" smtClean="0">
                            <a:latin typeface="Cambria Math" charset="0"/>
                          </a:rPr>
                          <m:t>𝑏</m:t>
                        </m:r>
                      </m:e>
                      <m:sub>
                        <m:r>
                          <a:rPr lang="en-US" sz="4400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acc>
                      <m:accPr>
                        <m:chr m:val="̅"/>
                        <m:ctrlPr>
                          <a:rPr lang="en-US" sz="4400" b="0" i="1" smtClean="0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sz="4400" b="0" i="1" smtClean="0">
                            <a:latin typeface="Cambria Math" charset="0"/>
                          </a:rPr>
                          <m:t>𝑋</m:t>
                        </m:r>
                      </m:e>
                    </m:acc>
                  </m:oMath>
                </a14:m>
                <a:r>
                  <a:rPr lang="en-US" sz="4400" dirty="0" smtClean="0"/>
                  <a:t> </a:t>
                </a:r>
                <a:endParaRPr lang="en-US" sz="4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84618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How Good is the Model?</a:t>
            </a:r>
            <a:endParaRPr lang="en-US"/>
          </a:p>
        </p:txBody>
      </p:sp>
      <p:sp>
        <p:nvSpPr>
          <p:cNvPr id="12291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816864" y="1524000"/>
            <a:ext cx="10105136" cy="4152901"/>
          </a:xfrm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Testing the </a:t>
            </a:r>
            <a:r>
              <a:rPr lang="en-GB" dirty="0" smtClean="0"/>
              <a:t>Model Fit: </a:t>
            </a:r>
            <a:r>
              <a:rPr lang="en-GB" dirty="0"/>
              <a:t>ANOVA</a:t>
            </a:r>
            <a:endParaRPr lang="en-US" dirty="0"/>
          </a:p>
        </p:txBody>
      </p:sp>
      <p:sp>
        <p:nvSpPr>
          <p:cNvPr id="21507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3287714" y="4437063"/>
            <a:ext cx="6923087" cy="1689100"/>
          </a:xfrm>
        </p:spPr>
        <p:txBody>
          <a:bodyPr/>
          <a:lstStyle/>
          <a:p>
            <a:r>
              <a:rPr lang="en-US" sz="2800" dirty="0"/>
              <a:t>If the model results in better prediction than using the mean, then we expect SS</a:t>
            </a:r>
            <a:r>
              <a:rPr lang="en-US" sz="2800" baseline="-25000" dirty="0"/>
              <a:t>M</a:t>
            </a:r>
            <a:r>
              <a:rPr lang="en-US" sz="2800" dirty="0"/>
              <a:t> to be much greater than SS</a:t>
            </a:r>
            <a:r>
              <a:rPr lang="en-US" sz="2800" baseline="-25000" dirty="0"/>
              <a:t>R</a:t>
            </a:r>
          </a:p>
        </p:txBody>
      </p:sp>
      <p:grpSp>
        <p:nvGrpSpPr>
          <p:cNvPr id="2" name="Group 42"/>
          <p:cNvGrpSpPr>
            <a:grpSpLocks/>
          </p:cNvGrpSpPr>
          <p:nvPr/>
        </p:nvGrpSpPr>
        <p:grpSpPr bwMode="auto">
          <a:xfrm>
            <a:off x="8183564" y="3213101"/>
            <a:ext cx="2065337" cy="720725"/>
            <a:chOff x="4195" y="2205"/>
            <a:chExt cx="1074" cy="454"/>
          </a:xfrm>
        </p:grpSpPr>
        <p:sp>
          <p:nvSpPr>
            <p:cNvPr id="21522" name="Freeform 18"/>
            <p:cNvSpPr>
              <a:spLocks/>
            </p:cNvSpPr>
            <p:nvPr/>
          </p:nvSpPr>
          <p:spPr bwMode="auto">
            <a:xfrm>
              <a:off x="4195" y="2205"/>
              <a:ext cx="1074" cy="454"/>
            </a:xfrm>
            <a:custGeom>
              <a:avLst/>
              <a:gdLst/>
              <a:ahLst/>
              <a:cxnLst>
                <a:cxn ang="0">
                  <a:pos x="12" y="0"/>
                </a:cxn>
                <a:cxn ang="0">
                  <a:pos x="0" y="12"/>
                </a:cxn>
                <a:cxn ang="0">
                  <a:pos x="0" y="84"/>
                </a:cxn>
                <a:cxn ang="0">
                  <a:pos x="12" y="96"/>
                </a:cxn>
                <a:cxn ang="0">
                  <a:pos x="116" y="96"/>
                </a:cxn>
                <a:cxn ang="0">
                  <a:pos x="128" y="84"/>
                </a:cxn>
                <a:cxn ang="0">
                  <a:pos x="128" y="12"/>
                </a:cxn>
                <a:cxn ang="0">
                  <a:pos x="116" y="0"/>
                </a:cxn>
                <a:cxn ang="0">
                  <a:pos x="12" y="0"/>
                </a:cxn>
              </a:cxnLst>
              <a:rect l="0" t="0" r="r" b="b"/>
              <a:pathLst>
                <a:path w="128" h="96">
                  <a:moveTo>
                    <a:pt x="12" y="0"/>
                  </a:moveTo>
                  <a:cubicBezTo>
                    <a:pt x="5" y="0"/>
                    <a:pt x="0" y="6"/>
                    <a:pt x="0" y="12"/>
                  </a:cubicBezTo>
                  <a:lnTo>
                    <a:pt x="0" y="84"/>
                  </a:lnTo>
                  <a:cubicBezTo>
                    <a:pt x="0" y="91"/>
                    <a:pt x="5" y="96"/>
                    <a:pt x="12" y="96"/>
                  </a:cubicBezTo>
                  <a:lnTo>
                    <a:pt x="116" y="96"/>
                  </a:lnTo>
                  <a:cubicBezTo>
                    <a:pt x="122" y="96"/>
                    <a:pt x="128" y="91"/>
                    <a:pt x="128" y="84"/>
                  </a:cubicBezTo>
                  <a:lnTo>
                    <a:pt x="128" y="12"/>
                  </a:lnTo>
                  <a:cubicBezTo>
                    <a:pt x="128" y="6"/>
                    <a:pt x="122" y="0"/>
                    <a:pt x="116" y="0"/>
                  </a:cubicBezTo>
                  <a:lnTo>
                    <a:pt x="12" y="0"/>
                  </a:lnTo>
                  <a:close/>
                </a:path>
              </a:pathLst>
            </a:custGeom>
            <a:ln>
              <a:headEnd/>
              <a:tailEnd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21523" name="Rectangle 19"/>
            <p:cNvSpPr>
              <a:spLocks noChangeArrowheads="1"/>
            </p:cNvSpPr>
            <p:nvPr/>
          </p:nvSpPr>
          <p:spPr bwMode="auto">
            <a:xfrm>
              <a:off x="4601" y="2251"/>
              <a:ext cx="233" cy="174"/>
            </a:xfrm>
            <a:prstGeom prst="rect">
              <a:avLst/>
            </a:prstGeom>
            <a:noFill/>
            <a:ln>
              <a:headEnd/>
              <a:tailEnd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GB" b="1" dirty="0">
                  <a:solidFill>
                    <a:srgbClr val="FFFFFF"/>
                  </a:solidFill>
                </a:rPr>
                <a:t>SS</a:t>
              </a:r>
              <a:r>
                <a:rPr lang="en-GB" b="1" baseline="-25000" dirty="0">
                  <a:solidFill>
                    <a:srgbClr val="FFFFFF"/>
                  </a:solidFill>
                </a:rPr>
                <a:t>R</a:t>
              </a:r>
            </a:p>
          </p:txBody>
        </p:sp>
        <p:sp>
          <p:nvSpPr>
            <p:cNvPr id="21525" name="Rectangle 21"/>
            <p:cNvSpPr>
              <a:spLocks noChangeArrowheads="1"/>
            </p:cNvSpPr>
            <p:nvPr/>
          </p:nvSpPr>
          <p:spPr bwMode="auto">
            <a:xfrm>
              <a:off x="4381" y="2478"/>
              <a:ext cx="661" cy="136"/>
            </a:xfrm>
            <a:prstGeom prst="rect">
              <a:avLst/>
            </a:prstGeom>
            <a:noFill/>
            <a:ln>
              <a:headEnd/>
              <a:tailEnd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GB" sz="1400" dirty="0">
                  <a:solidFill>
                    <a:srgbClr val="FFFFFF"/>
                  </a:solidFill>
                </a:rPr>
                <a:t>Error in Model</a:t>
              </a:r>
              <a:endParaRPr lang="en-GB" sz="1400" dirty="0">
                <a:latin typeface="Times New Roman" pitchFamily="18" charset="0"/>
              </a:endParaRPr>
            </a:p>
          </p:txBody>
        </p:sp>
      </p:grpSp>
      <p:grpSp>
        <p:nvGrpSpPr>
          <p:cNvPr id="3" name="Group 43"/>
          <p:cNvGrpSpPr>
            <a:grpSpLocks/>
          </p:cNvGrpSpPr>
          <p:nvPr/>
        </p:nvGrpSpPr>
        <p:grpSpPr bwMode="auto">
          <a:xfrm>
            <a:off x="3071813" y="3213101"/>
            <a:ext cx="4368800" cy="720725"/>
            <a:chOff x="1247" y="2205"/>
            <a:chExt cx="2752" cy="454"/>
          </a:xfrm>
        </p:grpSpPr>
        <p:sp>
          <p:nvSpPr>
            <p:cNvPr id="21539" name="Freeform 35"/>
            <p:cNvSpPr>
              <a:spLocks/>
            </p:cNvSpPr>
            <p:nvPr/>
          </p:nvSpPr>
          <p:spPr bwMode="auto">
            <a:xfrm>
              <a:off x="1247" y="2205"/>
              <a:ext cx="2752" cy="454"/>
            </a:xfrm>
            <a:custGeom>
              <a:avLst/>
              <a:gdLst/>
              <a:ahLst/>
              <a:cxnLst>
                <a:cxn ang="0">
                  <a:pos x="12" y="0"/>
                </a:cxn>
                <a:cxn ang="0">
                  <a:pos x="0" y="12"/>
                </a:cxn>
                <a:cxn ang="0">
                  <a:pos x="0" y="84"/>
                </a:cxn>
                <a:cxn ang="0">
                  <a:pos x="12" y="96"/>
                </a:cxn>
                <a:cxn ang="0">
                  <a:pos x="116" y="96"/>
                </a:cxn>
                <a:cxn ang="0">
                  <a:pos x="128" y="84"/>
                </a:cxn>
                <a:cxn ang="0">
                  <a:pos x="128" y="12"/>
                </a:cxn>
                <a:cxn ang="0">
                  <a:pos x="116" y="0"/>
                </a:cxn>
                <a:cxn ang="0">
                  <a:pos x="12" y="0"/>
                </a:cxn>
              </a:cxnLst>
              <a:rect l="0" t="0" r="r" b="b"/>
              <a:pathLst>
                <a:path w="128" h="96">
                  <a:moveTo>
                    <a:pt x="12" y="0"/>
                  </a:moveTo>
                  <a:cubicBezTo>
                    <a:pt x="5" y="0"/>
                    <a:pt x="0" y="6"/>
                    <a:pt x="0" y="12"/>
                  </a:cubicBezTo>
                  <a:lnTo>
                    <a:pt x="0" y="84"/>
                  </a:lnTo>
                  <a:cubicBezTo>
                    <a:pt x="0" y="91"/>
                    <a:pt x="5" y="96"/>
                    <a:pt x="12" y="96"/>
                  </a:cubicBezTo>
                  <a:lnTo>
                    <a:pt x="116" y="96"/>
                  </a:lnTo>
                  <a:cubicBezTo>
                    <a:pt x="122" y="96"/>
                    <a:pt x="128" y="91"/>
                    <a:pt x="128" y="84"/>
                  </a:cubicBezTo>
                  <a:lnTo>
                    <a:pt x="128" y="12"/>
                  </a:lnTo>
                  <a:cubicBezTo>
                    <a:pt x="128" y="6"/>
                    <a:pt x="122" y="0"/>
                    <a:pt x="116" y="0"/>
                  </a:cubicBezTo>
                  <a:lnTo>
                    <a:pt x="12" y="0"/>
                  </a:lnTo>
                  <a:close/>
                </a:path>
              </a:pathLst>
            </a:custGeom>
            <a:ln>
              <a:headEnd/>
              <a:tailEnd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21540" name="Rectangle 36"/>
            <p:cNvSpPr>
              <a:spLocks noChangeArrowheads="1"/>
            </p:cNvSpPr>
            <p:nvPr/>
          </p:nvSpPr>
          <p:spPr bwMode="auto">
            <a:xfrm>
              <a:off x="2487" y="2251"/>
              <a:ext cx="298" cy="174"/>
            </a:xfrm>
            <a:prstGeom prst="rect">
              <a:avLst/>
            </a:prstGeom>
            <a:noFill/>
            <a:ln>
              <a:headEnd/>
              <a:tailEnd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GB" b="1" dirty="0">
                  <a:solidFill>
                    <a:srgbClr val="FFFFFF"/>
                  </a:solidFill>
                </a:rPr>
                <a:t>SS</a:t>
              </a:r>
              <a:r>
                <a:rPr lang="en-GB" b="1" baseline="-25000" dirty="0">
                  <a:solidFill>
                    <a:srgbClr val="FFFFFF"/>
                  </a:solidFill>
                </a:rPr>
                <a:t>M</a:t>
              </a:r>
            </a:p>
          </p:txBody>
        </p:sp>
        <p:sp>
          <p:nvSpPr>
            <p:cNvPr id="21541" name="Rectangle 37"/>
            <p:cNvSpPr>
              <a:spLocks noChangeArrowheads="1"/>
            </p:cNvSpPr>
            <p:nvPr/>
          </p:nvSpPr>
          <p:spPr bwMode="auto">
            <a:xfrm>
              <a:off x="1857" y="2478"/>
              <a:ext cx="1769" cy="136"/>
            </a:xfrm>
            <a:prstGeom prst="rect">
              <a:avLst/>
            </a:prstGeom>
            <a:noFill/>
            <a:ln>
              <a:headEnd/>
              <a:tailEnd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GB" sz="1400" dirty="0">
                  <a:solidFill>
                    <a:srgbClr val="FFFFFF"/>
                  </a:solidFill>
                </a:rPr>
                <a:t>Improvement due to the Model</a:t>
              </a:r>
              <a:endParaRPr lang="en-GB" sz="1400" dirty="0">
                <a:latin typeface="Times New Roman" pitchFamily="18" charset="0"/>
              </a:endParaRPr>
            </a:p>
          </p:txBody>
        </p:sp>
      </p:grpSp>
      <p:grpSp>
        <p:nvGrpSpPr>
          <p:cNvPr id="4" name="Group 41"/>
          <p:cNvGrpSpPr>
            <a:grpSpLocks/>
          </p:cNvGrpSpPr>
          <p:nvPr/>
        </p:nvGrpSpPr>
        <p:grpSpPr bwMode="auto">
          <a:xfrm>
            <a:off x="3359150" y="1773239"/>
            <a:ext cx="6337300" cy="720725"/>
            <a:chOff x="1247" y="1525"/>
            <a:chExt cx="3992" cy="454"/>
          </a:xfrm>
        </p:grpSpPr>
        <p:sp>
          <p:nvSpPr>
            <p:cNvPr id="21542" name="Freeform 38"/>
            <p:cNvSpPr>
              <a:spLocks/>
            </p:cNvSpPr>
            <p:nvPr/>
          </p:nvSpPr>
          <p:spPr bwMode="auto">
            <a:xfrm>
              <a:off x="1247" y="1525"/>
              <a:ext cx="3992" cy="454"/>
            </a:xfrm>
            <a:custGeom>
              <a:avLst/>
              <a:gdLst/>
              <a:ahLst/>
              <a:cxnLst>
                <a:cxn ang="0">
                  <a:pos x="12" y="0"/>
                </a:cxn>
                <a:cxn ang="0">
                  <a:pos x="0" y="12"/>
                </a:cxn>
                <a:cxn ang="0">
                  <a:pos x="0" y="84"/>
                </a:cxn>
                <a:cxn ang="0">
                  <a:pos x="12" y="96"/>
                </a:cxn>
                <a:cxn ang="0">
                  <a:pos x="116" y="96"/>
                </a:cxn>
                <a:cxn ang="0">
                  <a:pos x="128" y="84"/>
                </a:cxn>
                <a:cxn ang="0">
                  <a:pos x="128" y="12"/>
                </a:cxn>
                <a:cxn ang="0">
                  <a:pos x="116" y="0"/>
                </a:cxn>
                <a:cxn ang="0">
                  <a:pos x="12" y="0"/>
                </a:cxn>
              </a:cxnLst>
              <a:rect l="0" t="0" r="r" b="b"/>
              <a:pathLst>
                <a:path w="128" h="96">
                  <a:moveTo>
                    <a:pt x="12" y="0"/>
                  </a:moveTo>
                  <a:cubicBezTo>
                    <a:pt x="5" y="0"/>
                    <a:pt x="0" y="6"/>
                    <a:pt x="0" y="12"/>
                  </a:cubicBezTo>
                  <a:lnTo>
                    <a:pt x="0" y="84"/>
                  </a:lnTo>
                  <a:cubicBezTo>
                    <a:pt x="0" y="91"/>
                    <a:pt x="5" y="96"/>
                    <a:pt x="12" y="96"/>
                  </a:cubicBezTo>
                  <a:lnTo>
                    <a:pt x="116" y="96"/>
                  </a:lnTo>
                  <a:cubicBezTo>
                    <a:pt x="122" y="96"/>
                    <a:pt x="128" y="91"/>
                    <a:pt x="128" y="84"/>
                  </a:cubicBezTo>
                  <a:lnTo>
                    <a:pt x="128" y="12"/>
                  </a:lnTo>
                  <a:cubicBezTo>
                    <a:pt x="128" y="6"/>
                    <a:pt x="122" y="0"/>
                    <a:pt x="116" y="0"/>
                  </a:cubicBezTo>
                  <a:lnTo>
                    <a:pt x="12" y="0"/>
                  </a:lnTo>
                  <a:close/>
                </a:path>
              </a:pathLst>
            </a:custGeom>
            <a:ln>
              <a:headEnd/>
              <a:tailEnd/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21543" name="Rectangle 39"/>
            <p:cNvSpPr>
              <a:spLocks noChangeArrowheads="1"/>
            </p:cNvSpPr>
            <p:nvPr/>
          </p:nvSpPr>
          <p:spPr bwMode="auto">
            <a:xfrm>
              <a:off x="2856" y="1578"/>
              <a:ext cx="774" cy="174"/>
            </a:xfrm>
            <a:prstGeom prst="rect">
              <a:avLst/>
            </a:prstGeom>
            <a:noFill/>
            <a:ln>
              <a:headEnd/>
              <a:tailEnd/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GB" b="1" dirty="0" smtClean="0">
                  <a:solidFill>
                    <a:srgbClr val="FFFFFF"/>
                  </a:solidFill>
                </a:rPr>
                <a:t>SS</a:t>
              </a:r>
              <a:r>
                <a:rPr lang="en-GB" b="1" baseline="-25000" dirty="0" smtClean="0">
                  <a:solidFill>
                    <a:srgbClr val="FFFFFF"/>
                  </a:solidFill>
                </a:rPr>
                <a:t>T</a:t>
              </a:r>
              <a:r>
                <a:rPr lang="en-GB" b="1" dirty="0" smtClean="0">
                  <a:solidFill>
                    <a:srgbClr val="FFFFFF"/>
                  </a:solidFill>
                </a:rPr>
                <a:t> = SS</a:t>
              </a:r>
              <a:r>
                <a:rPr lang="en-GB" b="1" baseline="-25000" dirty="0" smtClean="0">
                  <a:solidFill>
                    <a:srgbClr val="FFFFFF"/>
                  </a:solidFill>
                </a:rPr>
                <a:t>Y</a:t>
              </a:r>
              <a:endParaRPr lang="en-GB" b="1" baseline="-25000" dirty="0">
                <a:solidFill>
                  <a:srgbClr val="FFFFFF"/>
                </a:solidFill>
              </a:endParaRPr>
            </a:p>
          </p:txBody>
        </p:sp>
        <p:sp>
          <p:nvSpPr>
            <p:cNvPr id="21544" name="Rectangle 40"/>
            <p:cNvSpPr>
              <a:spLocks noChangeArrowheads="1"/>
            </p:cNvSpPr>
            <p:nvPr/>
          </p:nvSpPr>
          <p:spPr bwMode="auto">
            <a:xfrm>
              <a:off x="2576" y="1798"/>
              <a:ext cx="1507" cy="136"/>
            </a:xfrm>
            <a:prstGeom prst="rect">
              <a:avLst/>
            </a:prstGeom>
            <a:noFill/>
            <a:ln>
              <a:headEnd/>
              <a:tailEnd/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GB" sz="1400">
                  <a:solidFill>
                    <a:srgbClr val="FFFFFF"/>
                  </a:solidFill>
                </a:rPr>
                <a:t>Total Variance In The Data</a:t>
              </a:r>
              <a:endParaRPr lang="en-GB" sz="1400">
                <a:latin typeface="Times New Roman" pitchFamily="18" charset="0"/>
              </a:endParaRPr>
            </a:p>
          </p:txBody>
        </p:sp>
      </p:grpSp>
      <p:grpSp>
        <p:nvGrpSpPr>
          <p:cNvPr id="5" name="Group 25"/>
          <p:cNvGrpSpPr>
            <a:grpSpLocks/>
          </p:cNvGrpSpPr>
          <p:nvPr/>
        </p:nvGrpSpPr>
        <p:grpSpPr bwMode="auto">
          <a:xfrm>
            <a:off x="3935413" y="2276475"/>
            <a:ext cx="565150" cy="933450"/>
            <a:chOff x="913" y="1646"/>
            <a:chExt cx="537" cy="769"/>
          </a:xfrm>
        </p:grpSpPr>
        <p:sp>
          <p:nvSpPr>
            <p:cNvPr id="21530" name="Freeform 26"/>
            <p:cNvSpPr>
              <a:spLocks/>
            </p:cNvSpPr>
            <p:nvPr/>
          </p:nvSpPr>
          <p:spPr bwMode="auto">
            <a:xfrm>
              <a:off x="913" y="1762"/>
              <a:ext cx="463" cy="653"/>
            </a:xfrm>
            <a:custGeom>
              <a:avLst/>
              <a:gdLst/>
              <a:ahLst/>
              <a:cxnLst>
                <a:cxn ang="0">
                  <a:pos x="27" y="53"/>
                </a:cxn>
                <a:cxn ang="0">
                  <a:pos x="21" y="49"/>
                </a:cxn>
                <a:cxn ang="0">
                  <a:pos x="44" y="8"/>
                </a:cxn>
                <a:cxn ang="0">
                  <a:pos x="31" y="0"/>
                </a:cxn>
                <a:cxn ang="0">
                  <a:pos x="7" y="41"/>
                </a:cxn>
                <a:cxn ang="0">
                  <a:pos x="0" y="37"/>
                </a:cxn>
                <a:cxn ang="0">
                  <a:pos x="4" y="62"/>
                </a:cxn>
                <a:cxn ang="0">
                  <a:pos x="27" y="53"/>
                </a:cxn>
              </a:cxnLst>
              <a:rect l="0" t="0" r="r" b="b"/>
              <a:pathLst>
                <a:path w="44" h="62">
                  <a:moveTo>
                    <a:pt x="27" y="53"/>
                  </a:moveTo>
                  <a:lnTo>
                    <a:pt x="21" y="49"/>
                  </a:lnTo>
                  <a:lnTo>
                    <a:pt x="44" y="8"/>
                  </a:lnTo>
                  <a:lnTo>
                    <a:pt x="31" y="0"/>
                  </a:lnTo>
                  <a:lnTo>
                    <a:pt x="7" y="41"/>
                  </a:lnTo>
                  <a:lnTo>
                    <a:pt x="0" y="37"/>
                  </a:lnTo>
                  <a:lnTo>
                    <a:pt x="4" y="62"/>
                  </a:lnTo>
                  <a:lnTo>
                    <a:pt x="27" y="53"/>
                  </a:lnTo>
                  <a:close/>
                </a:path>
              </a:pathLst>
            </a:custGeom>
            <a:ln>
              <a:headEnd/>
              <a:tailEnd/>
            </a:ln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/>
            <a:lstStyle/>
            <a:p>
              <a:endParaRPr lang="en-GB" b="1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  <p:sp>
          <p:nvSpPr>
            <p:cNvPr id="21531" name="Freeform 27"/>
            <p:cNvSpPr>
              <a:spLocks/>
            </p:cNvSpPr>
            <p:nvPr/>
          </p:nvSpPr>
          <p:spPr bwMode="auto">
            <a:xfrm>
              <a:off x="1250" y="1688"/>
              <a:ext cx="168" cy="137"/>
            </a:xfrm>
            <a:custGeom>
              <a:avLst/>
              <a:gdLst/>
              <a:ahLst/>
              <a:cxnLst>
                <a:cxn ang="0">
                  <a:pos x="16" y="8"/>
                </a:cxn>
                <a:cxn ang="0">
                  <a:pos x="2" y="0"/>
                </a:cxn>
                <a:cxn ang="0">
                  <a:pos x="0" y="5"/>
                </a:cxn>
                <a:cxn ang="0">
                  <a:pos x="14" y="13"/>
                </a:cxn>
                <a:cxn ang="0">
                  <a:pos x="16" y="8"/>
                </a:cxn>
              </a:cxnLst>
              <a:rect l="0" t="0" r="r" b="b"/>
              <a:pathLst>
                <a:path w="16" h="13">
                  <a:moveTo>
                    <a:pt x="16" y="8"/>
                  </a:moveTo>
                  <a:lnTo>
                    <a:pt x="2" y="0"/>
                  </a:lnTo>
                  <a:lnTo>
                    <a:pt x="0" y="5"/>
                  </a:lnTo>
                  <a:lnTo>
                    <a:pt x="14" y="13"/>
                  </a:lnTo>
                  <a:lnTo>
                    <a:pt x="16" y="8"/>
                  </a:lnTo>
                  <a:close/>
                </a:path>
              </a:pathLst>
            </a:custGeom>
            <a:ln>
              <a:headEnd/>
              <a:tailEnd/>
            </a:ln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/>
            <a:lstStyle/>
            <a:p>
              <a:endParaRPr lang="en-GB" b="1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  <p:sp>
          <p:nvSpPr>
            <p:cNvPr id="21532" name="Freeform 28"/>
            <p:cNvSpPr>
              <a:spLocks/>
            </p:cNvSpPr>
            <p:nvPr/>
          </p:nvSpPr>
          <p:spPr bwMode="auto">
            <a:xfrm>
              <a:off x="1292" y="1646"/>
              <a:ext cx="158" cy="105"/>
            </a:xfrm>
            <a:custGeom>
              <a:avLst/>
              <a:gdLst/>
              <a:ahLst/>
              <a:cxnLst>
                <a:cxn ang="0">
                  <a:pos x="15" y="8"/>
                </a:cxn>
                <a:cxn ang="0">
                  <a:pos x="1" y="0"/>
                </a:cxn>
                <a:cxn ang="0">
                  <a:pos x="0" y="2"/>
                </a:cxn>
                <a:cxn ang="0">
                  <a:pos x="13" y="10"/>
                </a:cxn>
                <a:cxn ang="0">
                  <a:pos x="15" y="8"/>
                </a:cxn>
              </a:cxnLst>
              <a:rect l="0" t="0" r="r" b="b"/>
              <a:pathLst>
                <a:path w="15" h="10">
                  <a:moveTo>
                    <a:pt x="15" y="8"/>
                  </a:moveTo>
                  <a:lnTo>
                    <a:pt x="1" y="0"/>
                  </a:lnTo>
                  <a:lnTo>
                    <a:pt x="0" y="2"/>
                  </a:lnTo>
                  <a:lnTo>
                    <a:pt x="13" y="10"/>
                  </a:lnTo>
                  <a:lnTo>
                    <a:pt x="15" y="8"/>
                  </a:lnTo>
                  <a:close/>
                </a:path>
              </a:pathLst>
            </a:custGeom>
            <a:ln>
              <a:headEnd/>
              <a:tailEnd/>
            </a:ln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/>
            <a:lstStyle/>
            <a:p>
              <a:endParaRPr lang="en-GB" b="1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</p:grpSp>
      <p:grpSp>
        <p:nvGrpSpPr>
          <p:cNvPr id="6" name="Group 29"/>
          <p:cNvGrpSpPr>
            <a:grpSpLocks/>
          </p:cNvGrpSpPr>
          <p:nvPr/>
        </p:nvGrpSpPr>
        <p:grpSpPr bwMode="auto">
          <a:xfrm>
            <a:off x="8688388" y="2276476"/>
            <a:ext cx="736600" cy="887413"/>
            <a:chOff x="3933" y="1678"/>
            <a:chExt cx="600" cy="695"/>
          </a:xfrm>
        </p:grpSpPr>
        <p:sp>
          <p:nvSpPr>
            <p:cNvPr id="21534" name="Freeform 30"/>
            <p:cNvSpPr>
              <a:spLocks/>
            </p:cNvSpPr>
            <p:nvPr/>
          </p:nvSpPr>
          <p:spPr bwMode="auto">
            <a:xfrm>
              <a:off x="4017" y="1772"/>
              <a:ext cx="516" cy="601"/>
            </a:xfrm>
            <a:custGeom>
              <a:avLst/>
              <a:gdLst/>
              <a:ahLst/>
              <a:cxnLst>
                <a:cxn ang="0">
                  <a:pos x="49" y="32"/>
                </a:cxn>
                <a:cxn ang="0">
                  <a:pos x="43" y="37"/>
                </a:cxn>
                <a:cxn ang="0">
                  <a:pos x="12" y="0"/>
                </a:cxn>
                <a:cxn ang="0">
                  <a:pos x="0" y="11"/>
                </a:cxn>
                <a:cxn ang="0">
                  <a:pos x="30" y="47"/>
                </a:cxn>
                <a:cxn ang="0">
                  <a:pos x="24" y="52"/>
                </a:cxn>
                <a:cxn ang="0">
                  <a:pos x="49" y="57"/>
                </a:cxn>
                <a:cxn ang="0">
                  <a:pos x="49" y="32"/>
                </a:cxn>
              </a:cxnLst>
              <a:rect l="0" t="0" r="r" b="b"/>
              <a:pathLst>
                <a:path w="49" h="57">
                  <a:moveTo>
                    <a:pt x="49" y="32"/>
                  </a:moveTo>
                  <a:lnTo>
                    <a:pt x="43" y="37"/>
                  </a:lnTo>
                  <a:lnTo>
                    <a:pt x="12" y="0"/>
                  </a:lnTo>
                  <a:lnTo>
                    <a:pt x="0" y="11"/>
                  </a:lnTo>
                  <a:lnTo>
                    <a:pt x="30" y="47"/>
                  </a:lnTo>
                  <a:lnTo>
                    <a:pt x="24" y="52"/>
                  </a:lnTo>
                  <a:lnTo>
                    <a:pt x="49" y="57"/>
                  </a:lnTo>
                  <a:lnTo>
                    <a:pt x="49" y="32"/>
                  </a:lnTo>
                  <a:close/>
                </a:path>
              </a:pathLst>
            </a:custGeom>
            <a:ln>
              <a:headEnd/>
              <a:tailEnd/>
            </a:ln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21535" name="Freeform 31"/>
            <p:cNvSpPr>
              <a:spLocks/>
            </p:cNvSpPr>
            <p:nvPr/>
          </p:nvSpPr>
          <p:spPr bwMode="auto">
            <a:xfrm>
              <a:off x="3965" y="1720"/>
              <a:ext cx="168" cy="147"/>
            </a:xfrm>
            <a:custGeom>
              <a:avLst/>
              <a:gdLst/>
              <a:ahLst/>
              <a:cxnLst>
                <a:cxn ang="0">
                  <a:pos x="13" y="0"/>
                </a:cxn>
                <a:cxn ang="0">
                  <a:pos x="0" y="10"/>
                </a:cxn>
                <a:cxn ang="0">
                  <a:pos x="4" y="14"/>
                </a:cxn>
                <a:cxn ang="0">
                  <a:pos x="16" y="3"/>
                </a:cxn>
                <a:cxn ang="0">
                  <a:pos x="13" y="0"/>
                </a:cxn>
              </a:cxnLst>
              <a:rect l="0" t="0" r="r" b="b"/>
              <a:pathLst>
                <a:path w="16" h="14">
                  <a:moveTo>
                    <a:pt x="13" y="0"/>
                  </a:moveTo>
                  <a:lnTo>
                    <a:pt x="0" y="10"/>
                  </a:lnTo>
                  <a:lnTo>
                    <a:pt x="4" y="14"/>
                  </a:lnTo>
                  <a:lnTo>
                    <a:pt x="16" y="3"/>
                  </a:lnTo>
                  <a:lnTo>
                    <a:pt x="13" y="0"/>
                  </a:lnTo>
                  <a:close/>
                </a:path>
              </a:pathLst>
            </a:custGeom>
            <a:ln>
              <a:headEnd/>
              <a:tailEnd/>
            </a:ln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21536" name="Freeform 32"/>
            <p:cNvSpPr>
              <a:spLocks/>
            </p:cNvSpPr>
            <p:nvPr/>
          </p:nvSpPr>
          <p:spPr bwMode="auto">
            <a:xfrm>
              <a:off x="3933" y="1678"/>
              <a:ext cx="147" cy="126"/>
            </a:xfrm>
            <a:custGeom>
              <a:avLst/>
              <a:gdLst/>
              <a:ahLst/>
              <a:cxnLst>
                <a:cxn ang="0">
                  <a:pos x="12" y="0"/>
                </a:cxn>
                <a:cxn ang="0">
                  <a:pos x="0" y="10"/>
                </a:cxn>
                <a:cxn ang="0">
                  <a:pos x="2" y="12"/>
                </a:cxn>
                <a:cxn ang="0">
                  <a:pos x="14" y="2"/>
                </a:cxn>
                <a:cxn ang="0">
                  <a:pos x="12" y="0"/>
                </a:cxn>
              </a:cxnLst>
              <a:rect l="0" t="0" r="r" b="b"/>
              <a:pathLst>
                <a:path w="14" h="12">
                  <a:moveTo>
                    <a:pt x="12" y="0"/>
                  </a:moveTo>
                  <a:lnTo>
                    <a:pt x="0" y="10"/>
                  </a:lnTo>
                  <a:lnTo>
                    <a:pt x="2" y="12"/>
                  </a:lnTo>
                  <a:lnTo>
                    <a:pt x="14" y="2"/>
                  </a:lnTo>
                  <a:lnTo>
                    <a:pt x="12" y="0"/>
                  </a:lnTo>
                  <a:close/>
                </a:path>
              </a:pathLst>
            </a:custGeom>
            <a:ln>
              <a:headEnd/>
              <a:tailEnd/>
            </a:ln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1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00"/>
                            </p:stCondLst>
                            <p:childTnLst>
                              <p:par>
                                <p:cTn id="25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500"/>
                            </p:stCondLst>
                            <p:childTnLst>
                              <p:par>
                                <p:cTn id="3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215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07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Testing the Model Fit: ANOVA</a:t>
            </a:r>
            <a:endParaRPr lang="en-US" dirty="0"/>
          </a:p>
        </p:txBody>
      </p:sp>
      <p:sp>
        <p:nvSpPr>
          <p:cNvPr id="20483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sz="2800" dirty="0" smtClean="0"/>
              <a:t>SS</a:t>
            </a:r>
            <a:r>
              <a:rPr lang="en-US" sz="2800" baseline="-25000" dirty="0" smtClean="0"/>
              <a:t>T</a:t>
            </a:r>
            <a:r>
              <a:rPr lang="en-US" sz="2800" dirty="0" smtClean="0"/>
              <a:t> = SS</a:t>
            </a:r>
            <a:r>
              <a:rPr lang="en-US" sz="2800" baseline="-25000" dirty="0" smtClean="0"/>
              <a:t>Y</a:t>
            </a:r>
            <a:endParaRPr lang="en-US" sz="2800" baseline="-25000" dirty="0"/>
          </a:p>
          <a:p>
            <a:pPr lvl="1"/>
            <a:r>
              <a:rPr lang="en-US" sz="2400" dirty="0"/>
              <a:t>Total variability (variability between scores and the mean).</a:t>
            </a:r>
          </a:p>
          <a:p>
            <a:r>
              <a:rPr lang="en-US" sz="2800" dirty="0"/>
              <a:t>SS</a:t>
            </a:r>
            <a:r>
              <a:rPr lang="en-US" sz="2800" baseline="-25000" dirty="0"/>
              <a:t>R</a:t>
            </a:r>
          </a:p>
          <a:p>
            <a:pPr lvl="1"/>
            <a:r>
              <a:rPr lang="en-US" sz="2400" dirty="0"/>
              <a:t>Residual/Error variability (variability between the regression model and the actual data).</a:t>
            </a:r>
          </a:p>
          <a:p>
            <a:r>
              <a:rPr lang="en-US" sz="2800" dirty="0"/>
              <a:t>SS</a:t>
            </a:r>
            <a:r>
              <a:rPr lang="en-US" sz="2800" baseline="-25000" dirty="0"/>
              <a:t>M</a:t>
            </a:r>
            <a:r>
              <a:rPr lang="en-US" sz="2800" dirty="0"/>
              <a:t> </a:t>
            </a:r>
          </a:p>
          <a:p>
            <a:pPr lvl="1"/>
            <a:r>
              <a:rPr lang="en-US" sz="2400" dirty="0"/>
              <a:t>Model variability (difference in variability between the model and the mean).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1600" y="1641872"/>
            <a:ext cx="4673600" cy="4716087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>
          <a:xfrm>
            <a:off x="827062" y="406400"/>
            <a:ext cx="7758138" cy="736600"/>
          </a:xfrm>
        </p:spPr>
        <p:txBody>
          <a:bodyPr/>
          <a:lstStyle/>
          <a:p>
            <a:r>
              <a:rPr lang="en-GB" dirty="0"/>
              <a:t>Testing the Model Fit: ANOVA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image" Target="../media/image3.jpeg"/></Relationships>
</file>

<file path=ppt/theme/theme1.xml><?xml version="1.0" encoding="utf-8"?>
<a:theme xmlns:a="http://schemas.openxmlformats.org/drawingml/2006/main" name="DiscStat Lecture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Perception">
      <a:majorFont>
        <a:latin typeface="Century Gothic"/>
        <a:ea typeface=""/>
        <a:cs typeface=""/>
        <a:font script="Jpan" typeface="メイリオ"/>
        <a:font script="Hans" typeface="宋体"/>
        <a:font script="Hant" typeface="新細明體"/>
      </a:majorFont>
      <a:minorFont>
        <a:latin typeface="Century Gothic"/>
        <a:ea typeface=""/>
        <a:cs typeface=""/>
        <a:font script="Jpan" typeface="メイリオ"/>
        <a:font script="Hans" typeface="宋体"/>
        <a:font script="Hant" typeface="新細明體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Special Anim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pecial Anim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pecial Anim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pecial Anim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pecial Anim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pecial Anim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pecial Anim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pecial Anim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pecial Anim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pecial Anim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pecial Anim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pecial Anim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chargers2">
  <a:themeElements>
    <a:clrScheme name="chargers">
      <a:dk1>
        <a:srgbClr val="000000"/>
      </a:dk1>
      <a:lt1>
        <a:srgbClr val="FFFFFF"/>
      </a:lt1>
      <a:dk2>
        <a:srgbClr val="082551"/>
      </a:dk2>
      <a:lt2>
        <a:srgbClr val="D4D4D6"/>
      </a:lt2>
      <a:accent1>
        <a:srgbClr val="F0AD00"/>
      </a:accent1>
      <a:accent2>
        <a:srgbClr val="69C0FF"/>
      </a:accent2>
      <a:accent3>
        <a:srgbClr val="E66C7D"/>
      </a:accent3>
      <a:accent4>
        <a:srgbClr val="6BB76D"/>
      </a:accent4>
      <a:accent5>
        <a:srgbClr val="E88651"/>
      </a:accent5>
      <a:accent6>
        <a:srgbClr val="C64847"/>
      </a:accent6>
      <a:hlink>
        <a:srgbClr val="168BBA"/>
      </a:hlink>
      <a:folHlink>
        <a:srgbClr val="680000"/>
      </a:folHlink>
    </a:clrScheme>
    <a:fontScheme name="Aspect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hargers2" id="{6DBD1BB9-3822-1742-A51A-4595D71C9688}" vid="{2974C9F9-02AF-7A4D-8B70-272A2D4E3805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DiscStat Lecture.potx</Template>
  <TotalTime>3887</TotalTime>
  <Words>862</Words>
  <Application>Microsoft Macintosh PowerPoint</Application>
  <PresentationFormat>Widescreen</PresentationFormat>
  <Paragraphs>135</Paragraphs>
  <Slides>29</Slides>
  <Notes>5</Notes>
  <HiddenSlides>0</HiddenSlides>
  <MMClips>0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43" baseType="lpstr">
      <vt:lpstr>Cambria Math</vt:lpstr>
      <vt:lpstr>Century Gothic</vt:lpstr>
      <vt:lpstr>Helvetica Neue Light</vt:lpstr>
      <vt:lpstr>ＭＳ Ｐゴシック</vt:lpstr>
      <vt:lpstr>Myriad Pro</vt:lpstr>
      <vt:lpstr>Times New Roman</vt:lpstr>
      <vt:lpstr>Trebuchet MS</vt:lpstr>
      <vt:lpstr>Verdana</vt:lpstr>
      <vt:lpstr>Wingdings</vt:lpstr>
      <vt:lpstr>Wingdings 2</vt:lpstr>
      <vt:lpstr>Arial</vt:lpstr>
      <vt:lpstr>DiscStat Lecture</vt:lpstr>
      <vt:lpstr>chargers2</vt:lpstr>
      <vt:lpstr>Equation</vt:lpstr>
      <vt:lpstr>Linear/OLS Regression</vt:lpstr>
      <vt:lpstr>What is Regression?</vt:lpstr>
      <vt:lpstr>Ordinary Least Squares</vt:lpstr>
      <vt:lpstr>Describing a Straight Line</vt:lpstr>
      <vt:lpstr>Calculating the Straight Line</vt:lpstr>
      <vt:lpstr>How Good is the Model?</vt:lpstr>
      <vt:lpstr>Testing the Model Fit: ANOVA</vt:lpstr>
      <vt:lpstr>Testing the Model Fit: ANOVA</vt:lpstr>
      <vt:lpstr>Testing the Model Fit: ANOVA</vt:lpstr>
      <vt:lpstr>Testing the Model Fit: ANOVA</vt:lpstr>
      <vt:lpstr>How Much Variance in Y does Model Explain: R2</vt:lpstr>
      <vt:lpstr>An Example</vt:lpstr>
      <vt:lpstr>Graph the Data</vt:lpstr>
      <vt:lpstr>Regression Using IBM SPSS</vt:lpstr>
      <vt:lpstr>Output: Model Summary</vt:lpstr>
      <vt:lpstr>Output: ANOVA</vt:lpstr>
      <vt:lpstr>SPSS Output: Model Parameters</vt:lpstr>
      <vt:lpstr>Plug Values into Regression Equation</vt:lpstr>
      <vt:lpstr>Reporting Regression</vt:lpstr>
      <vt:lpstr>ICE# 6</vt:lpstr>
      <vt:lpstr>Linear/OLS Assumptions</vt:lpstr>
      <vt:lpstr>Standardizing Coefficients,  Model Approaches,  More Assumptions, And Multiple Regression</vt:lpstr>
      <vt:lpstr>The More Tricky Assumptions</vt:lpstr>
      <vt:lpstr>Multicollinearity</vt:lpstr>
      <vt:lpstr>PowerPoint Presentation</vt:lpstr>
      <vt:lpstr>Checking Assumptions about Errors</vt:lpstr>
      <vt:lpstr>Regression Plots</vt:lpstr>
      <vt:lpstr>Homoscedasticity: ZRESID vs. ZPRED</vt:lpstr>
      <vt:lpstr>Normality of Errors: Histograms and P-P plots</vt:lpstr>
    </vt:vector>
  </TitlesOfParts>
  <Company>University of Sussex</Company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Dr. Andy Field</dc:creator>
  <cp:lastModifiedBy>Vann, Burrel</cp:lastModifiedBy>
  <cp:revision>129</cp:revision>
  <dcterms:created xsi:type="dcterms:W3CDTF">2010-10-05T07:56:41Z</dcterms:created>
  <dcterms:modified xsi:type="dcterms:W3CDTF">2017-10-26T04:27:46Z</dcterms:modified>
</cp:coreProperties>
</file>